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7" r:id="rId3"/>
    <p:sldId id="258" r:id="rId4"/>
    <p:sldId id="259" r:id="rId5"/>
    <p:sldId id="282" r:id="rId6"/>
    <p:sldId id="293" r:id="rId7"/>
    <p:sldId id="286" r:id="rId8"/>
    <p:sldId id="295" r:id="rId9"/>
    <p:sldId id="294" r:id="rId10"/>
    <p:sldId id="318" r:id="rId11"/>
    <p:sldId id="266" r:id="rId12"/>
    <p:sldId id="263" r:id="rId13"/>
    <p:sldId id="307" r:id="rId14"/>
    <p:sldId id="306" r:id="rId15"/>
    <p:sldId id="265" r:id="rId16"/>
    <p:sldId id="309" r:id="rId17"/>
    <p:sldId id="308" r:id="rId18"/>
    <p:sldId id="264" r:id="rId19"/>
    <p:sldId id="310" r:id="rId20"/>
    <p:sldId id="260" r:id="rId21"/>
    <p:sldId id="261" r:id="rId22"/>
    <p:sldId id="296" r:id="rId23"/>
    <p:sldId id="268" r:id="rId24"/>
    <p:sldId id="284" r:id="rId25"/>
    <p:sldId id="285" r:id="rId26"/>
    <p:sldId id="267" r:id="rId27"/>
    <p:sldId id="269" r:id="rId28"/>
    <p:sldId id="270" r:id="rId29"/>
    <p:sldId id="311" r:id="rId30"/>
    <p:sldId id="271" r:id="rId31"/>
    <p:sldId id="299" r:id="rId32"/>
    <p:sldId id="272" r:id="rId33"/>
    <p:sldId id="312" r:id="rId34"/>
    <p:sldId id="273" r:id="rId35"/>
    <p:sldId id="300" r:id="rId36"/>
    <p:sldId id="274" r:id="rId37"/>
    <p:sldId id="281" r:id="rId38"/>
    <p:sldId id="275" r:id="rId39"/>
    <p:sldId id="283" r:id="rId40"/>
    <p:sldId id="301" r:id="rId41"/>
    <p:sldId id="276" r:id="rId42"/>
    <p:sldId id="314" r:id="rId43"/>
    <p:sldId id="302" r:id="rId44"/>
    <p:sldId id="287" r:id="rId45"/>
    <p:sldId id="277" r:id="rId46"/>
    <p:sldId id="304" r:id="rId47"/>
    <p:sldId id="303" r:id="rId48"/>
    <p:sldId id="278" r:id="rId49"/>
    <p:sldId id="315" r:id="rId50"/>
    <p:sldId id="305" r:id="rId51"/>
    <p:sldId id="288" r:id="rId52"/>
    <p:sldId id="291" r:id="rId53"/>
    <p:sldId id="289" r:id="rId54"/>
    <p:sldId id="290" r:id="rId55"/>
    <p:sldId id="292" r:id="rId56"/>
    <p:sldId id="279" r:id="rId57"/>
    <p:sldId id="280" r:id="rId58"/>
    <p:sldId id="316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CC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96" autoAdjust="0"/>
    <p:restoredTop sz="94660"/>
  </p:normalViewPr>
  <p:slideViewPr>
    <p:cSldViewPr>
      <p:cViewPr varScale="1">
        <p:scale>
          <a:sx n="102" d="100"/>
          <a:sy n="102" d="100"/>
        </p:scale>
        <p:origin x="-12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2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Курение- вреднейшая привычка!»</a:t>
            </a:r>
          </a:p>
          <a:p>
            <a:pPr algn="ctr"/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Презентация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666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4214842" cy="6572296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u="sng" dirty="0" smtClean="0">
                <a:solidFill>
                  <a:srgbClr val="0000FF"/>
                </a:solidFill>
              </a:rPr>
              <a:t>Немного из истории…</a:t>
            </a:r>
            <a:endParaRPr lang="ru-RU" sz="5400" b="1" i="1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Рабочая папка\Курсы Дубна  2011 2 пг\1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4463089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  <a:effectLst>
            <a:outerShdw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i="1" dirty="0" smtClean="0"/>
              <a:t>Во время путешествия Колумба матросы, высадившиеся на Кубу, впервые увидели, как аборигены поджигали скатанные в трубочку листья и глотали дым, выпуская его через ноздри, до тех пор, пока с ними не начинал беседовать "великий дух". Очевидно, большое количество выкуренного табака, вызывало у местных жителей слуховые галлюцинации. Вместе с тем, заметьте, курили индейцы не забавы для, а только в </a:t>
            </a:r>
            <a:r>
              <a:rPr lang="ru-RU" sz="3200" i="1" u="sng" dirty="0" smtClean="0">
                <a:solidFill>
                  <a:srgbClr val="FF0000"/>
                </a:solidFill>
              </a:rPr>
              <a:t>религиозные праздники</a:t>
            </a:r>
            <a:r>
              <a:rPr lang="ru-RU" sz="3200" i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00016e8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Рабочая папка\Курсы Дубна  2011 2 пг\indians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500" i="1" dirty="0" smtClean="0"/>
              <a:t>В Европе табачное растение, привезенное из Америки, первоначально использовалось только как декоративное. Нюхать, жевать и курить его стали только после того, как по всей Франции прошел слух, будто бы Жан </a:t>
            </a:r>
            <a:r>
              <a:rPr lang="ru-RU" sz="3500" i="1" dirty="0" err="1" smtClean="0"/>
              <a:t>Нико</a:t>
            </a:r>
            <a:r>
              <a:rPr lang="ru-RU" sz="3500" i="1" dirty="0" smtClean="0"/>
              <a:t> в 1560 году при помощи "целебной травы" - при помощи табака - исцелил Екатерину Медичи и ее сына Франциска II от головных болей. С этого момента табак стал быстро распространяться и использоваться при самых разных болезнях.</a:t>
            </a:r>
            <a:br>
              <a:rPr lang="ru-RU" sz="3500" i="1" dirty="0" smtClean="0"/>
            </a:br>
            <a:r>
              <a:rPr lang="ru-RU" sz="3500" i="1" dirty="0" smtClean="0"/>
              <a:t/>
            </a:r>
            <a:br>
              <a:rPr lang="ru-RU" sz="3500" i="1" dirty="0" smtClean="0"/>
            </a:br>
            <a:r>
              <a:rPr lang="ru-RU" sz="3500" i="1" dirty="0" smtClean="0"/>
              <a:t>Например, учащихся Итонского колледжа в Англии во время чумы в 1664 году преподаватели заставляли ежедневно курить для ... профилактики.</a:t>
            </a:r>
            <a:br>
              <a:rPr lang="ru-RU" sz="3500" i="1" dirty="0" smtClean="0"/>
            </a:br>
            <a:endParaRPr lang="ru-RU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0001a86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22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s.livejournal.com/martovskie_koti/pic/000a67f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429420" cy="890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Однако, вскоре люди разуверились в "целебных" свойствах табака, т.к. стало очевидным вредное воздействие табака на здоровье. И курильщиков начали преследовать. И порой очень жестоко. Так, например, в </a:t>
            </a:r>
            <a:r>
              <a:rPr lang="ru-RU" b="1" i="1" dirty="0" smtClean="0"/>
              <a:t>Турции</a:t>
            </a:r>
            <a:r>
              <a:rPr lang="ru-RU" i="1" dirty="0" smtClean="0"/>
              <a:t> - за курение сажали на кол, в </a:t>
            </a:r>
            <a:r>
              <a:rPr lang="ru-RU" b="1" i="1" dirty="0" smtClean="0"/>
              <a:t>Персии</a:t>
            </a:r>
            <a:r>
              <a:rPr lang="ru-RU" i="1" dirty="0" smtClean="0"/>
              <a:t> - за курение отрезали губы и нос, в </a:t>
            </a:r>
            <a:r>
              <a:rPr lang="ru-RU" b="1" i="1" dirty="0" smtClean="0"/>
              <a:t>Италии</a:t>
            </a:r>
            <a:r>
              <a:rPr lang="ru-RU" i="1" dirty="0" smtClean="0"/>
              <a:t> - табак был объявлен забавой дьявола и в назидание потомству пятеро монахов, уличенных в курении, заживо замуровали в монастырской стене, в</a:t>
            </a:r>
            <a:r>
              <a:rPr lang="ru-RU" b="1" i="1" dirty="0" smtClean="0"/>
              <a:t> Англии -</a:t>
            </a:r>
            <a:r>
              <a:rPr lang="ru-RU" i="1" dirty="0" smtClean="0"/>
              <a:t> курильщиков приравнивали к ворам и водили по улицам с веревкой на шее. А Яков I - житель </a:t>
            </a:r>
            <a:r>
              <a:rPr lang="ru-RU" i="1" dirty="0" err="1" smtClean="0"/>
              <a:t>ХVII-го</a:t>
            </a:r>
            <a:r>
              <a:rPr lang="ru-RU" i="1" dirty="0" smtClean="0"/>
              <a:t> века, сказал, что курение - это занятие не для цивилизованного человека. И свой знаменитый труд "О вреде табака", опубликованный в 1604 году, Яков I закончил словами: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</a:t>
            </a:r>
            <a:r>
              <a:rPr lang="ru-RU" b="1" i="1" dirty="0" smtClean="0">
                <a:solidFill>
                  <a:srgbClr val="0033CC"/>
                </a:solidFill>
              </a:rPr>
              <a:t>"Курение - это привычка, противная зрению,    невыносимая для обоняния, вредная для мозга,   опасная для легких".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wallin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401" cy="6858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3600000"/>
            </a:lightRig>
          </a:scene3d>
          <a:sp3d extrusionH="76200" contourW="12700">
            <a:bevelT/>
            <a:bevelB/>
            <a:extrusionClr>
              <a:schemeClr val="accent1">
                <a:lumMod val="75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476636"/>
          </a:xfrm>
        </p:spPr>
        <p:txBody>
          <a:bodyPr>
            <a:normAutofit/>
          </a:bodyPr>
          <a:lstStyle/>
          <a:p>
            <a:pPr algn="ctr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Формирование отрицательного отношения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 курению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Цель:</a:t>
            </a:r>
            <a:endParaRPr lang="ru-RU" sz="4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85831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Курение и здоровье.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ruskolan.xpomo.com/images/tabak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5500726" cy="3929090"/>
          </a:xfrm>
          <a:prstGeom prst="rect">
            <a:avLst/>
          </a:prstGeom>
          <a:noFill/>
          <a:ln w="19050" cap="rnd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Начнем с того, что курильщика от </a:t>
            </a:r>
            <a:r>
              <a:rPr lang="ru-RU" sz="3600" dirty="0" err="1" smtClean="0"/>
              <a:t>некурильщика</a:t>
            </a:r>
            <a:r>
              <a:rPr lang="ru-RU" sz="3600" dirty="0" smtClean="0"/>
              <a:t> легко отличить даже по внешнему виду: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- цвет лица у курильщика серовато-желтоватый;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- кожа лица сухая, нередко с пятнами; паутина преждевременных морщин;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зубы желтые, десна посеревшие, изо рта неприятный запах гниения;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голос грубый и хриплый, отдышка, кашель!..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1301061614161fec811f65549e5a2e40fb98120bc2ab2.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7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smok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5243983" cy="6215082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4071966" cy="54911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Какие химикаты входят в состав сигареты?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То, что капля никотина убивает лошадь и вызывает рак , известно каждому ребёнку. Но, выкуривая сигарету, человек заглатывает от 0,1 до 1,8 миллиграммов никотина и по «конной» схеме должен был бы отправляться на кладбище уже после первой пачки. На самом деле, никотин канцерогеном не является. Это прежде всего наркотик, который вызывает привыкание и заставляет курить. А вот уже вместе с дымом в наш организм попадают действительно опасные вещества, которые содержатся в сигаретных смолах.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D:\Рабочая папка\Курсы Дубна  2011 2 пг\Копия 15_6dim_sigareti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25400" cmpd="thinThick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 папка\Курсы Дубна  2011 2 пг\1227071771_cigaret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3"/>
            <a:ext cx="8858312" cy="656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skolan.xpomo.com/images/tabak-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357718" cy="62865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Очень грозным следствием курения является </a:t>
            </a:r>
            <a:r>
              <a:rPr lang="ru-RU" sz="2200" b="1" dirty="0" smtClean="0"/>
              <a:t>гангрена ног. П</a:t>
            </a:r>
            <a:r>
              <a:rPr lang="ru-RU" sz="2200" dirty="0" smtClean="0"/>
              <a:t>од воздействием химических веществ, содержащихся в дыме, артерии конечностей, артерии рук и ног, начинают</a:t>
            </a:r>
            <a:r>
              <a:rPr lang="ru-RU" sz="2200" b="1" dirty="0" smtClean="0"/>
              <a:t> зарастать</a:t>
            </a:r>
            <a:r>
              <a:rPr lang="ru-RU" sz="2200" dirty="0" smtClean="0"/>
              <a:t>.  Это нарушает питание  тканей.</a:t>
            </a:r>
          </a:p>
          <a:p>
            <a:r>
              <a:rPr lang="ru-RU" sz="2200" dirty="0" smtClean="0"/>
              <a:t>Сначала курильщик ощущает зябкость ног, онемение пальцев, затем наступает хромота, затем кожа становится багрово-синей и начинает постепенно чернеть, на ней образуются язвы, начинается</a:t>
            </a:r>
            <a:r>
              <a:rPr lang="ru-RU" sz="2200" b="1" dirty="0" smtClean="0"/>
              <a:t> гангрена</a:t>
            </a:r>
            <a:r>
              <a:rPr lang="ru-RU" sz="2200" dirty="0" smtClean="0"/>
              <a:t>, т.е. гниение мертвых частей ноги. Процесс постепенно переходит на другую ногу, а затем и на руки.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Гангрена.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Рабочая папка\Курсы Дубна  2011 2 пг\s640x48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429552" cy="54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Данные медицинской литературы свидетельствует, что фактически каждый курящий в той или иной мере болен той болезнью, которая в будущем перейдет в гангрену ног. Начал человек курить в 14 лет и с 14 лет вот этот процесс заращения артерий уже пошел.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smokin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114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раскрыть сущность проблемы, её причины и следствия.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познакомить учащихся с вредом курения, его отрицательным влиянием на организм человека;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учить находить правильный выход из различных жизненных ситуаций;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развивать мышление, речь, память;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воспитывать чувство коллективизма, товарищества;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пропагандировать здоровый образ жизни.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Задачи:</a:t>
            </a:r>
            <a: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У всех без исключения после выкуренной сигареты пульс учащается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</a:t>
            </a:r>
            <a:r>
              <a:rPr lang="ru-RU" sz="2800" dirty="0" smtClean="0"/>
              <a:t> ударов в минуту, при этом кровяное давление повышается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15-20 %</a:t>
            </a:r>
            <a:r>
              <a:rPr lang="ru-RU" sz="2800" dirty="0" smtClean="0"/>
              <a:t>. И это продолжается около получаса. Если человек выкуривает пачку сигарет в день, то сердце его постоянно работает с повышенной нагрузкой. Излишние нагрузки ведут к преждевременному изнашиванию сердца.</a:t>
            </a:r>
            <a:br>
              <a:rPr lang="ru-RU" sz="2800" dirty="0" smtClean="0"/>
            </a:br>
            <a:r>
              <a:rPr lang="ru-RU" sz="2800" dirty="0" smtClean="0"/>
              <a:t>Отсюда неудивительно, что средний возраст, умерших от внезапных сердечных приступов у некурящих равен </a:t>
            </a:r>
            <a:r>
              <a:rPr lang="ru-RU" sz="2800" b="1" dirty="0" smtClean="0">
                <a:solidFill>
                  <a:srgbClr val="FF0000"/>
                </a:solidFill>
              </a:rPr>
              <a:t>67</a:t>
            </a:r>
            <a:r>
              <a:rPr lang="ru-RU" sz="2800" dirty="0" smtClean="0"/>
              <a:t> годам, а у курящих - только 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dirty="0" smtClean="0"/>
              <a:t> годам.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20 лет разница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Сердце…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233061664_no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044754" cy="6286544"/>
          </a:xfrm>
          <a:prstGeom prst="rect">
            <a:avLst/>
          </a:prstGeom>
          <a:noFill/>
          <a:ln w="28575" cmpd="tri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Вот, что пишет доктор медицинских наук Виктор Николаевич </a:t>
            </a:r>
            <a:r>
              <a:rPr lang="ru-RU" sz="2800" dirty="0" err="1" smtClean="0"/>
              <a:t>Ягодинский</a:t>
            </a:r>
            <a:r>
              <a:rPr lang="ru-RU" sz="2800" dirty="0" smtClean="0"/>
              <a:t> в своей книге по этому поводу: </a:t>
            </a:r>
            <a:r>
              <a:rPr lang="ru-RU" sz="2800" b="1" dirty="0" smtClean="0"/>
              <a:t>«Навсегда врезалось в память одно из занятий по курсу патологической анатомии в медицинском институте. Тогда профессор показал нам на трупе легкие курильщика. Они были пепельно-серые, а местами как бы обуглившиеся, с вкраплениями настоящего угля. Разрезая такие легкие, секционный нож страшно скрежетал, как будто натыкался на камни - это была </a:t>
            </a:r>
            <a:r>
              <a:rPr lang="ru-RU" sz="2800" b="1" dirty="0" err="1" smtClean="0"/>
              <a:t>склерозированная</a:t>
            </a:r>
            <a:r>
              <a:rPr lang="ru-RU" sz="2800" b="1" dirty="0" smtClean="0"/>
              <a:t> ткань бронхов и бронхиол.»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Легкие…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301061615634nosmok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42918"/>
            <a:ext cx="4597107" cy="571504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3" descr="D:\Рабочая папка\Курсы Дубна  2011 2 пг\1301061616565smok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893" y="642918"/>
            <a:ext cx="4597107" cy="5715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Никотин, дым, частички табака нарушают ритм деятельности желудочно-кишечного тракта. А поскольку с никотином в желудок поступают канцерогенные вещества, нередко и появление злокачественных опухолей. Отрицательное влияние табака сказывается и на печени: в ее желчевыводящих путях происходит застой желчи.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Пищеварительная система…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09"/>
            <a:ext cx="4500594" cy="675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007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 знаете, что… 90% больных раком лёгких — курильщики?</a:t>
            </a:r>
          </a:p>
          <a:p>
            <a:r>
              <a:rPr lang="ru-RU" sz="3600" dirty="0" smtClean="0"/>
              <a:t>Вы знаете, что … около 100 000 россиян ежегодно умирает от курения?</a:t>
            </a:r>
          </a:p>
          <a:p>
            <a:r>
              <a:rPr lang="ru-RU" sz="3600" dirty="0" smtClean="0"/>
              <a:t>Вы знаете что … За последние 50 лет от курения умерло 62 млн. человек — больше, чем за все годы Второй мировой войны?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Курение и беременность…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D:\Рабочая папка\Курсы Дубна  2011 2 пг\11e8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58312" cy="5429264"/>
          </a:xfrm>
          <a:prstGeom prst="rect">
            <a:avLst/>
          </a:prstGeom>
          <a:noFill/>
          <a:ln w="412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большой вред курение наносит детям при внутриутробном развитии. </a:t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Picture 2" descr="http://i.i.ua/photo/images/pic/6/0/1599306_77c68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7858180" cy="939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Организм подростка, ребёнка или плода находится в развитии. Клетки многих тканей ещё размножаются делением, и, следовательно, гибель их части означает, что из утраченных клеток не сформируются какие-то клеточные структуры, которые были генетически запрограммированы. Очевидно, что последствия алкогольной травмы тем серьёзнее, чем на более ранней стадии развития эта травма нанесена. Наиболее тяжелы эти последствия для зародыша человека в первые дни и месяцы его существования, когда идут интенсивные процессы закладки и формирования важнейших органов и систем. </a:t>
            </a:r>
            <a:r>
              <a:rPr lang="ru-RU" b="1" dirty="0" smtClean="0"/>
              <a:t>Гибель двух-трёх клеток</a:t>
            </a:r>
            <a:r>
              <a:rPr lang="ru-RU" dirty="0" smtClean="0"/>
              <a:t> в начале развития зародыша может обернуться в дальнейшем недоразвитием, а то </a:t>
            </a:r>
            <a:r>
              <a:rPr lang="ru-RU" b="1" dirty="0" smtClean="0"/>
              <a:t>и отсутствием какого-нибудь органа.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СКАЖИ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«НЕТ!»</a:t>
            </a:r>
          </a:p>
          <a:p>
            <a:pPr algn="ctr">
              <a:buNone/>
            </a:pPr>
            <a:r>
              <a:rPr lang="ru-RU" sz="8000" b="1" dirty="0" smtClean="0"/>
              <a:t>КУРЕНИЮ!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kurenie_beremen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0"/>
            <a:ext cx="5039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Чаще всего возникают дефекты неба. В лучшем случае малыш рождается с заячьей губой (когда лицевая часть верхней челюсти не </a:t>
            </a:r>
            <a:r>
              <a:rPr lang="ru-RU" sz="4000" dirty="0" err="1" smtClean="0"/>
              <a:t>сростается</a:t>
            </a:r>
            <a:r>
              <a:rPr lang="ru-RU" sz="4000" dirty="0" smtClean="0"/>
              <a:t> до конца), а в худшем — с волчьей пастью (когда не срастаются обе половинки неба).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21550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s1543_117914308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142852"/>
            <a:ext cx="5377333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Одним из возможных уродств является расщелина лица.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7" descr="http://im8-tub.yandex.net/i?id=39711072&amp;tov=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0734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курением также связаны дефекты рук и ног.</a:t>
            </a:r>
            <a:endParaRPr lang="ru-RU" dirty="0"/>
          </a:p>
        </p:txBody>
      </p:sp>
      <p:pic>
        <p:nvPicPr>
          <p:cNvPr id="4098" name="Picture 2" descr="D:\Рабочая папка\Курсы Дубна  2011 2 пг\7c74118b48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00924" cy="525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7fee02bc71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2440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4_500_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С курением связаны синдром Дауна, недоразвитие различных органов и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45c0921cd24a4f435ca5887186e6e37c.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«Курильщик впускает в свои уста врага, который похищает мозг»</a:t>
            </a:r>
            <a:b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            (английская народная поговорка)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098" name="Picture 2" descr="D:\Рабочая папка\Курсы Дубна  2011 2 пг\Курсы\Закуривая очередную сигарету, мы сами ставим отсчет тому времени, что осталось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3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643470" cy="6559777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3000396"/>
          </a:xfrm>
          <a:effectLst>
            <a:outerShdw blurRad="50800" dist="88900" dir="3600000" algn="l" rotWithShape="0">
              <a:srgbClr val="FF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5000" dirty="0" smtClean="0">
                <a:solidFill>
                  <a:schemeClr val="tx1"/>
                </a:solidFill>
              </a:rPr>
              <a:t>Факты</a:t>
            </a:r>
            <a:endParaRPr lang="ru-RU" sz="15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opsmoke.specpr.ru/wp-content/uploads/2009/06/can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76525"/>
            <a:ext cx="76263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143404" cy="6215106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    ЧЕЛОВЕК     НАЧАЛ    КУРИТЬ     В  15   ЛЕТ, ПРОДОЛЖИТЕЛЬНОСТЬ  ЕГО  ЖИЗНИ   УМЕНЬШАЕТСЯ  БОЛЕЕ  ЧЕМ НА  8 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  ЧЕЛОВЕК ,  УМЕРШИХ  ОТ     ХРОНИЧЕСКИХ   ЗАБОЛЕВАНИЙ    ЛЕГКИХ, 75  КУРИЛИ.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ЧЕЛОВЕК, УМЕРШИХ    ОТ  ИШЕМИЧЕСКОЙ      БОЛЕЗНИ     СЕРДЦА, 25  КУРИЛИ.</a:t>
            </a:r>
          </a:p>
          <a:p>
            <a:endParaRPr lang="ru-RU" dirty="0"/>
          </a:p>
        </p:txBody>
      </p:sp>
      <p:pic>
        <p:nvPicPr>
          <p:cNvPr id="1026" name="Picture 2" descr="D:\Рабочая папка\Курсы Дубна  2011 2 пг\Курсы\aford_iggyv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572000" cy="6858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357718" cy="6357982"/>
          </a:xfrm>
        </p:spPr>
        <p:txBody>
          <a:bodyPr>
            <a:normAutofit lnSpcReduction="10000"/>
          </a:bodyPr>
          <a:lstStyle/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   каждых    100 человек,  начавших  курить, «заядлыми    курильщиками»  становятся  80.</a:t>
            </a:r>
          </a:p>
          <a:p>
            <a:pPr marL="533400" indent="-533400"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Выкуривая  20  сигарет в  день  ,  человек    дышит    воздухом,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загрязненность  которого почти в 1000  раз  превышает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санитарные    нормы.</a:t>
            </a:r>
          </a:p>
          <a:p>
            <a:pPr marL="1295400" lvl="2" indent="-3810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Для человека смертельная доза никотина составляет от 50 до 100 мг, или 2-3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капли.</a:t>
            </a:r>
          </a:p>
          <a:p>
            <a:endParaRPr lang="ru-RU" dirty="0"/>
          </a:p>
        </p:txBody>
      </p:sp>
      <p:pic>
        <p:nvPicPr>
          <p:cNvPr id="4" name="Picture 3" descr="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91473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4500594" cy="650085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70 % умирают от </a:t>
            </a:r>
            <a:r>
              <a:rPr lang="ru-RU" b="1" i="1" dirty="0" err="1" smtClean="0"/>
              <a:t>сердечно-сосудистых</a:t>
            </a:r>
            <a:r>
              <a:rPr lang="ru-RU" b="1" i="1" dirty="0" smtClean="0"/>
              <a:t> заболеваний; </a:t>
            </a:r>
          </a:p>
          <a:p>
            <a:r>
              <a:rPr lang="ru-RU" b="1" i="1" dirty="0" smtClean="0"/>
              <a:t>75 % смертей от хронического бронхита;</a:t>
            </a:r>
            <a:endParaRPr lang="ru-RU" dirty="0" smtClean="0"/>
          </a:p>
          <a:p>
            <a:r>
              <a:rPr lang="ru-RU" b="1" i="1" dirty="0" smtClean="0"/>
              <a:t>98% смертей от рака гортани, </a:t>
            </a:r>
          </a:p>
          <a:p>
            <a:r>
              <a:rPr lang="ru-RU" b="1" i="1" dirty="0" smtClean="0"/>
              <a:t>96 % смертей от рака лёгких, </a:t>
            </a:r>
            <a:endParaRPr lang="ru-RU" dirty="0" smtClean="0"/>
          </a:p>
          <a:p>
            <a:r>
              <a:rPr lang="ru-RU" b="1" i="1" dirty="0" smtClean="0"/>
              <a:t>хронических болезней бронхов и лёгких -  90%</a:t>
            </a:r>
            <a:endParaRPr lang="ru-RU" dirty="0" smtClean="0"/>
          </a:p>
          <a:p>
            <a:r>
              <a:rPr lang="ru-RU" b="1" i="1" dirty="0" smtClean="0"/>
              <a:t>хронических болезней органов пищеварения - 86 %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Ольг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572032" cy="751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многих странах мира (США, странах Европейского союза и др.) действуют </a:t>
            </a:r>
            <a:r>
              <a:rPr lang="ru-RU" dirty="0" smtClean="0"/>
              <a:t>национальные </a:t>
            </a:r>
            <a:r>
              <a:rPr lang="ru-RU" dirty="0" smtClean="0"/>
              <a:t>программы по борьбе с курением. Их реализация позволила в 1,5-2 раза снизить распространенность курения. Из 192 стран-членов Организации Объединенных Наций 170 подписали Рамочную конвенцию по борьбе с курением.</a:t>
            </a:r>
          </a:p>
          <a:p>
            <a:r>
              <a:rPr lang="ru-RU" dirty="0" smtClean="0"/>
              <a:t>Например:</a:t>
            </a:r>
          </a:p>
          <a:p>
            <a:r>
              <a:rPr lang="ru-RU" dirty="0" smtClean="0"/>
              <a:t>В Англии –вычитают деньги из зарплаты за время, проведенное в курительной комнате.</a:t>
            </a:r>
          </a:p>
          <a:p>
            <a:r>
              <a:rPr lang="ru-RU" dirty="0" smtClean="0"/>
              <a:t>Дания - запрещено курить в общественных местах.</a:t>
            </a:r>
          </a:p>
          <a:p>
            <a:r>
              <a:rPr lang="ru-RU" dirty="0" smtClean="0"/>
              <a:t>Сингапур- курение -500 долларов штраф. Нет рекламы на табачные изделия.</a:t>
            </a:r>
          </a:p>
          <a:p>
            <a:r>
              <a:rPr lang="ru-RU" dirty="0" smtClean="0"/>
              <a:t>Финляндия – врачи установили 1 день – 17 ноября, когда курильщики приходят на работу без сигарет.</a:t>
            </a:r>
          </a:p>
          <a:p>
            <a:r>
              <a:rPr lang="ru-RU" dirty="0" smtClean="0"/>
              <a:t>Япония, </a:t>
            </a:r>
            <a:r>
              <a:rPr lang="ru-RU" dirty="0" err="1" smtClean="0"/>
              <a:t>г.Ваки</a:t>
            </a:r>
            <a:r>
              <a:rPr lang="ru-RU" dirty="0" smtClean="0"/>
              <a:t> – решение: 3 дня в месяц без курения.</a:t>
            </a:r>
          </a:p>
          <a:p>
            <a:r>
              <a:rPr lang="ru-RU" dirty="0" smtClean="0"/>
              <a:t>Франция – после антитабачной кампании число курильщиков сократилось более, чем на 2 млн.человек.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Подумайте, стоит или нет пробовать и продолжать курить, если </a:t>
            </a:r>
            <a:r>
              <a:rPr lang="ru-RU" b="1" dirty="0" smtClean="0">
                <a:solidFill>
                  <a:srgbClr val="FF0000"/>
                </a:solidFill>
              </a:rPr>
              <a:t>ваша дальнейшая судьба зависит только от вас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6147" name="Picture 3" descr="D:\Рабочая папка\Курсы Дубна  2011 2 пг\2011_02_18_db5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2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3116"/>
            <a:ext cx="885831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Поставьте точку.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 </a:t>
            </a: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Антонова, Лидия Николаевна. Применение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здоровьесберегающих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технологий в образовательных учреждениях начального профессионального образования: монография/ Л.Н. Антонова, Т.И. Шульга, К.Г.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Эрдынеева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-М.: Издательство МГОУ, 2005. -109с.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Белов  В.И. Психология здоровья. – М.: КПС; 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Спб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.: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Респекс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2000.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Безруких М.М.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Здоровьесберегающая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школа.- М.: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Моск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психолого-социальный институт, 2004.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Емельянов С.М.  Проблемы экологической безопасности Московской области: информационный сборник/Министерство экологии и природопользования Московской области. -М.: Современные тетради, 2004. -115с.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Шепель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В.М. Как жить долго и радостно. – М.: Антиква, 2006.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Франкл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В. Человек в поисках смысла: Сборник: Пер. с англ. И нем. / Общ. Ред. Л.Я.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Гозман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Д.А. Леонтьева;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вст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 ст. Д.А. Леонтьева.  – М. Прогресс 2000.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Амосов Н.И. Раздумья о здоровье. 3-е изд. доп. и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перераб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-  М.: Физкультура и спорт, 2003.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Бондарева С.К., Колесов Д.В. Выживание. Факторы и механизмы. – М. – Воронеж, 2005. 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Лоранский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Д.Н., Лукьянова В.Г. Азбука здоровья. -  М., 2004.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Список использованной  литературы: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4500562" cy="64294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6200" b="1" dirty="0" smtClean="0"/>
              <a:t>Почему же человек курит?</a:t>
            </a:r>
            <a:endParaRPr lang="ru-RU" sz="6200" b="1" dirty="0"/>
          </a:p>
        </p:txBody>
      </p:sp>
      <p:pic>
        <p:nvPicPr>
          <p:cNvPr id="1026" name="Picture 2" descr="D:\Рабочая папка\Курсы Дубна  2011 2 пг\0_35a87_6d54b283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57199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28580"/>
            <a:ext cx="8858312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400" dirty="0" smtClean="0"/>
              <a:t>Кто-то курит, т.к.  считает что курение успокаивает нервы и спасает от стрессов; </a:t>
            </a:r>
          </a:p>
          <a:p>
            <a:pPr>
              <a:buNone/>
            </a:pPr>
            <a:r>
              <a:rPr lang="ru-RU" sz="4400" dirty="0" smtClean="0"/>
              <a:t>     кто-то с помощью сигарет стремится сохранить или улучшить фигуру,</a:t>
            </a:r>
          </a:p>
          <a:p>
            <a:pPr>
              <a:buNone/>
            </a:pPr>
            <a:r>
              <a:rPr lang="ru-RU" sz="4400" dirty="0" smtClean="0"/>
              <a:t>     кто-то уверен, что курение помогает им сосредоточиться…</a:t>
            </a:r>
          </a:p>
          <a:p>
            <a:pPr>
              <a:buNone/>
            </a:pPr>
            <a:r>
              <a:rPr lang="ru-RU" sz="4400" dirty="0" smtClean="0"/>
              <a:t>                                 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0" b="1" dirty="0" smtClean="0">
                <a:solidFill>
                  <a:srgbClr val="0033CC"/>
                </a:solidFill>
              </a:rPr>
              <a:t>Это мифы…</a:t>
            </a:r>
            <a:endParaRPr lang="ru-RU" sz="1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rgbClr val="0033CC"/>
                </a:solidFill>
              </a:rPr>
              <a:t>На самом деле: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компоненты табака (смолы, никотин , дым и т.п.) не расслабляют, а просто </a:t>
            </a:r>
            <a:r>
              <a:rPr lang="ru-RU" sz="2800" u="sng" dirty="0" smtClean="0"/>
              <a:t>«тормозят» важнейшие участки центральной нервной системы</a:t>
            </a:r>
            <a:r>
              <a:rPr lang="ru-RU" sz="2800" dirty="0" smtClean="0"/>
              <a:t>. Зато, привыкнув к сигарете, без нее человек уже расслабляться фактически не может. 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притупляя сигаретой чувство голода, вы </a:t>
            </a:r>
            <a:r>
              <a:rPr lang="ru-RU" sz="2800" u="sng" dirty="0" smtClean="0"/>
              <a:t>провоцируете развитие гастрита и язвенной болезни </a:t>
            </a:r>
            <a:r>
              <a:rPr lang="ru-RU" sz="2800" dirty="0" smtClean="0"/>
              <a:t>.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Стимуляция нервной системы никотином приводит к </a:t>
            </a:r>
            <a:r>
              <a:rPr lang="ru-RU" sz="2800" u="sng" dirty="0" smtClean="0"/>
              <a:t>истощению энергетических возможностей мозга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9</TotalTime>
  <Words>1347</Words>
  <Application>Microsoft Office PowerPoint</Application>
  <PresentationFormat>Экран (4:3)</PresentationFormat>
  <Paragraphs>106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pril</vt:lpstr>
      <vt:lpstr>Презентация :</vt:lpstr>
      <vt:lpstr>Цель:</vt:lpstr>
      <vt:lpstr>Задачи: </vt:lpstr>
      <vt:lpstr>Слайд 4</vt:lpstr>
      <vt:lpstr>           «Курильщик впускает в свои уста врага, который похищает мозг»                   (английская народная поговорка)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Курение и здоровье.</vt:lpstr>
      <vt:lpstr>Слайд 21</vt:lpstr>
      <vt:lpstr>Слайд 22</vt:lpstr>
      <vt:lpstr>Какие химикаты входят в состав сигареты?</vt:lpstr>
      <vt:lpstr>Слайд 24</vt:lpstr>
      <vt:lpstr>Слайд 25</vt:lpstr>
      <vt:lpstr>Слайд 26</vt:lpstr>
      <vt:lpstr>Гангрена.</vt:lpstr>
      <vt:lpstr>Слайд 28</vt:lpstr>
      <vt:lpstr>Слайд 29</vt:lpstr>
      <vt:lpstr>Сердце…</vt:lpstr>
      <vt:lpstr>Слайд 31</vt:lpstr>
      <vt:lpstr>Легкие…</vt:lpstr>
      <vt:lpstr>Слайд 33</vt:lpstr>
      <vt:lpstr>Пищеварительная система…</vt:lpstr>
      <vt:lpstr>Слайд 35</vt:lpstr>
      <vt:lpstr>Слайд 36</vt:lpstr>
      <vt:lpstr>Курение и беременность…</vt:lpstr>
      <vt:lpstr>      Самый большой вред курение наносит детям при внутриутробном развитии.  </vt:lpstr>
      <vt:lpstr>Слайд 39</vt:lpstr>
      <vt:lpstr>Слайд 40</vt:lpstr>
      <vt:lpstr>Слайд 41</vt:lpstr>
      <vt:lpstr>Слайд 42</vt:lpstr>
      <vt:lpstr>Слайд 43</vt:lpstr>
      <vt:lpstr>Одним из возможных уродств является расщелина лица.</vt:lpstr>
      <vt:lpstr>С курением также связаны дефекты рук и ног.</vt:lpstr>
      <vt:lpstr>Слайд 46</vt:lpstr>
      <vt:lpstr>Слайд 47</vt:lpstr>
      <vt:lpstr>Слайд 48</vt:lpstr>
      <vt:lpstr>Слайд 49</vt:lpstr>
      <vt:lpstr>Слайд 50</vt:lpstr>
      <vt:lpstr>Факты</vt:lpstr>
      <vt:lpstr>Слайд 52</vt:lpstr>
      <vt:lpstr>Слайд 53</vt:lpstr>
      <vt:lpstr>Слайд 54</vt:lpstr>
      <vt:lpstr>Слайд 55</vt:lpstr>
      <vt:lpstr>Слайд 56</vt:lpstr>
      <vt:lpstr>Слайд 57</vt:lpstr>
      <vt:lpstr>Список использованной 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:</dc:title>
  <dc:creator>пользователь</dc:creator>
  <cp:lastModifiedBy>Евгений</cp:lastModifiedBy>
  <cp:revision>2</cp:revision>
  <dcterms:created xsi:type="dcterms:W3CDTF">2012-08-08T09:38:28Z</dcterms:created>
  <dcterms:modified xsi:type="dcterms:W3CDTF">2012-08-08T11:53:28Z</dcterms:modified>
</cp:coreProperties>
</file>