
<file path=[Content_Types].xml><?xml version="1.0" encoding="utf-8"?>
<Types xmlns="http://schemas.openxmlformats.org/package/2006/content-types">
  <Override PartName="/_rels/.rels" ContentType="application/vnd.openxmlformats-package.relationships+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_rels/notesSlide18.xml.rels" ContentType="application/vnd.openxmlformats-package.relationships+xml"/>
  <Override PartName="/ppt/notesSlides/_rels/notesSlide17.xml.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7.xml.rels" ContentType="application/vnd.openxmlformats-package.relationships+xml"/>
  <Override PartName="/ppt/notesSlides/_rels/notesSlide10.xml.rels" ContentType="application/vnd.openxmlformats-package.relationships+xml"/>
  <Override PartName="/ppt/notesSlides/notesSlide9.xml" ContentType="application/vnd.openxmlformats-officedocument.presentationml.notesSlide+xml"/>
  <Override PartName="/ppt/_rels/presentation.xml.rels" ContentType="application/vnd.openxmlformats-package.relationships+xml"/>
  <Override PartName="/ppt/media/image185.wmf" ContentType="image/x-wmf"/>
  <Override PartName="/ppt/media/image184.gif" ContentType="image/gif"/>
  <Override PartName="/ppt/media/image183.jpeg" ContentType="image/jpeg"/>
  <Override PartName="/ppt/media/image175.jpeg" ContentType="image/jpeg"/>
  <Override PartName="/ppt/media/image169.jpeg" ContentType="image/jpeg"/>
  <Override PartName="/ppt/media/image163.jpeg" ContentType="image/jpeg"/>
  <Override PartName="/ppt/media/image158.jpeg" ContentType="image/jpeg"/>
  <Override PartName="/ppt/media/image153.png" ContentType="image/png"/>
  <Override PartName="/ppt/media/image182.jpeg" ContentType="image/jpeg"/>
  <Override PartName="/ppt/media/image149.jpeg" ContentType="image/jpeg"/>
  <Override PartName="/ppt/media/image180.jpeg" ContentType="image/jpeg"/>
  <Override PartName="/ppt/media/image147.jpeg" ContentType="image/jpeg"/>
  <Override PartName="/ppt/media/image146.jpeg" ContentType="image/jpeg"/>
  <Override PartName="/ppt/media/image145.jpeg" ContentType="image/jpeg"/>
  <Override PartName="/ppt/media/image144.jpeg" ContentType="image/jpeg"/>
  <Override PartName="/ppt/media/image164.wmf" ContentType="image/x-wmf"/>
  <Override PartName="/ppt/media/image142.jpeg" ContentType="image/jpeg"/>
  <Override PartName="/ppt/media/image154.wmf" ContentType="image/x-wmf"/>
  <Override PartName="/ppt/media/image141.jpeg" ContentType="image/jpeg"/>
  <Override PartName="/ppt/media/image140.jpeg" ContentType="image/jpeg"/>
  <Override PartName="/ppt/media/image136.jpeg" ContentType="image/jpeg"/>
  <Override PartName="/ppt/media/image134.jpeg" ContentType="image/jpeg"/>
  <Override PartName="/ppt/media/image132.png" ContentType="image/png"/>
  <Override PartName="/ppt/media/image129.png" ContentType="image/png"/>
  <Override PartName="/ppt/media/image161.jpeg" ContentType="image/jpeg"/>
  <Override PartName="/ppt/media/image128.jpeg" ContentType="image/jpeg"/>
  <Override PartName="/ppt/media/image160.jpeg" ContentType="image/jpeg"/>
  <Override PartName="/ppt/media/image127.jpeg" ContentType="image/jpeg"/>
  <Override PartName="/ppt/media/image126.jpeg" ContentType="image/jpeg"/>
  <Override PartName="/ppt/media/image125.jpeg" ContentType="image/jpeg"/>
  <Override PartName="/ppt/media/image124.jpeg" ContentType="image/jpeg"/>
  <Override PartName="/ppt/media/image123.jpeg" ContentType="image/jpeg"/>
  <Override PartName="/ppt/media/image121.png" ContentType="image/png"/>
  <Override PartName="/ppt/media/image120.png" ContentType="image/png"/>
  <Override PartName="/ppt/media/image119.png" ContentType="image/png"/>
  <Override PartName="/ppt/media/image151.jpeg" ContentType="image/jpeg"/>
  <Override PartName="/ppt/media/image118.jpeg" ContentType="image/jpeg"/>
  <Override PartName="/ppt/media/image116.jpeg" ContentType="image/jpeg"/>
  <Override PartName="/ppt/media/image152.png" ContentType="image/png"/>
  <Override PartName="/ppt/media/image115.jpeg" ContentType="image/jpeg"/>
  <Override PartName="/ppt/media/image114.jpeg" ContentType="image/jpeg"/>
  <Override PartName="/ppt/media/image113.wmf" ContentType="image/x-wmf"/>
  <Override PartName="/ppt/media/image112.png" ContentType="image/png"/>
  <Override PartName="/ppt/media/image178.wmf" ContentType="image/x-wmf"/>
  <Override PartName="/ppt/media/image110.jpeg" ContentType="image/jpeg"/>
  <Override PartName="/ppt/media/image109.jpeg" ContentType="image/jpeg"/>
  <Override PartName="/ppt/media/image108.jpeg" ContentType="image/jpeg"/>
  <Override PartName="/ppt/media/image107.jpeg" ContentType="image/jpeg"/>
  <Override PartName="/ppt/media/image106.jpeg" ContentType="image/jpeg"/>
  <Override PartName="/ppt/media/image103.jpeg" ContentType="image/jpeg"/>
  <Override PartName="/ppt/media/image102.jpeg" ContentType="image/jpeg"/>
  <Override PartName="/ppt/media/image101.jpeg" ContentType="image/jpeg"/>
  <Override PartName="/ppt/media/image100.jpeg" ContentType="image/jpeg"/>
  <Override PartName="/ppt/media/image99.jpeg" ContentType="image/jpeg"/>
  <Override PartName="/ppt/media/image170.png" ContentType="image/png"/>
  <Override PartName="/ppt/media/image98.jpeg" ContentType="image/jpeg"/>
  <Override PartName="/ppt/media/image167.jpeg" ContentType="image/jpeg"/>
  <Override PartName="/ppt/media/image52.jpeg" ContentType="image/jpeg"/>
  <Override PartName="/ppt/media/image166.jpeg" ContentType="image/jpeg"/>
  <Override PartName="/ppt/media/image51.jpeg" ContentType="image/jpeg"/>
  <Override PartName="/ppt/media/image171.wmf" ContentType="image/x-wmf"/>
  <Override PartName="/ppt/media/image90.png" ContentType="image/png"/>
  <Override PartName="/ppt/media/image34.jpeg" ContentType="image/jpeg"/>
  <Override PartName="/ppt/media/image179.jpeg" ContentType="image/jpeg"/>
  <Override PartName="/ppt/media/image33.jpeg" ContentType="image/jpeg"/>
  <Override PartName="/ppt/media/image32.jpeg" ContentType="image/jpeg"/>
  <Override PartName="/ppt/media/image19.jpeg" ContentType="image/jpeg"/>
  <Override PartName="/ppt/media/image28.wmf" ContentType="image/x-wmf"/>
  <Override PartName="/ppt/media/image157.jpeg" ContentType="image/jpeg"/>
  <Override PartName="/ppt/media/image42.jpeg" ContentType="image/jpeg"/>
  <Override PartName="/ppt/media/image9.jpeg" ContentType="image/jpeg"/>
  <Override PartName="/ppt/media/image155.jpeg" ContentType="image/jpeg"/>
  <Override PartName="/ppt/media/image133.wmf" ContentType="image/x-wmf"/>
  <Override PartName="/ppt/media/image40.jpeg" ContentType="image/jpeg"/>
  <Override PartName="/ppt/media/image7.jpeg" ContentType="image/jpeg"/>
  <Override PartName="/ppt/media/image176.jpeg" ContentType="image/jpeg"/>
  <Override PartName="/ppt/media/image30.jpeg" ContentType="image/jpeg"/>
  <Override PartName="/ppt/media/image17.jpeg" ContentType="image/jpeg"/>
  <Override PartName="/ppt/media/image2.png" ContentType="image/png"/>
  <Override PartName="/ppt/media/image29.jpeg" ContentType="image/jpeg"/>
  <Override PartName="/ppt/media/image62.jpeg" ContentType="image/jpeg"/>
  <Override PartName="/ppt/media/image174.jpeg" ContentType="image/jpeg"/>
  <Override PartName="/ppt/media/image26.jpeg" ContentType="image/jpeg"/>
  <Override PartName="/ppt/media/image6.jpeg" ContentType="image/jpeg"/>
  <Override PartName="/ppt/media/image173.jpeg" ContentType="image/jpeg"/>
  <Override PartName="/ppt/media/image104.png" ContentType="image/png"/>
  <Override PartName="/ppt/media/image25.jpeg" ContentType="image/jpeg"/>
  <Override PartName="/ppt/media/image122.wmf" ContentType="image/x-wmf"/>
  <Override PartName="/ppt/media/image5.jpeg" ContentType="image/jpeg"/>
  <Override PartName="/ppt/media/image37.jpeg" ContentType="image/jpeg"/>
  <Override PartName="/ppt/media/image35.jpeg" ContentType="image/jpeg"/>
  <Override PartName="/ppt/media/image3.jpeg" ContentType="image/jpeg"/>
  <Override PartName="/ppt/media/image10.jpeg" ContentType="image/jpeg"/>
  <Override PartName="/ppt/media/image8.jpeg" ContentType="image/jpeg"/>
  <Override PartName="/ppt/media/image162.jpeg" ContentType="image/jpeg"/>
  <Override PartName="/ppt/media/image1.png" ContentType="image/png"/>
  <Override PartName="/ppt/media/image130.png" ContentType="image/png"/>
  <Override PartName="/ppt/media/image94.jpeg" ContentType="image/jpeg"/>
  <Override PartName="/ppt/media/image4.jpeg" ContentType="image/jpeg"/>
  <Override PartName="/ppt/media/image36.jpeg" ContentType="image/jpeg"/>
  <Override PartName="/ppt/media/image21.wmf" ContentType="image/x-wmf"/>
  <Override PartName="/ppt/media/image27.jpeg" ContentType="image/jpeg"/>
  <Override PartName="/ppt/media/image60.jpeg" ContentType="image/jpeg"/>
  <Override PartName="/ppt/media/image156.jpeg" ContentType="image/jpeg"/>
  <Override PartName="/ppt/media/image143.wmf" ContentType="image/x-wmf"/>
  <Override PartName="/ppt/media/image41.jpeg" ContentType="image/jpeg"/>
  <Override PartName="/ppt/media/image11.jpeg" ContentType="image/jpeg"/>
  <Override PartName="/ppt/media/image111.png" ContentType="image/png"/>
  <Override PartName="/ppt/media/image12.jpeg" ContentType="image/jpeg"/>
  <Override PartName="/ppt/media/image31.jpeg" ContentType="image/jpeg"/>
  <Override PartName="/ppt/media/image18.jpeg" ContentType="image/jpeg"/>
  <Override PartName="/ppt/media/image131.png" ContentType="image/png"/>
  <Override PartName="/ppt/media/image14.jpeg" ContentType="image/jpeg"/>
  <Override PartName="/ppt/media/image13.wmf" ContentType="image/x-wmf"/>
  <Override PartName="/ppt/media/image45.jpeg" ContentType="image/jpeg"/>
  <Override PartName="/ppt/media/image135.jpeg" ContentType="image/jpeg"/>
  <Override PartName="/ppt/media/image20.jpeg" ContentType="image/jpeg"/>
  <Override PartName="/ppt/media/image15.jpeg" ContentType="image/jpeg"/>
  <Override PartName="/ppt/media/image46.jpeg" ContentType="image/jpeg"/>
  <Override PartName="/ppt/media/image16.jpeg" ContentType="image/jpeg"/>
  <Override PartName="/ppt/media/image137.jpeg" ContentType="image/jpeg"/>
  <Override PartName="/ppt/media/image22.jpeg" ContentType="image/jpeg"/>
  <Override PartName="/ppt/media/image138.jpeg" ContentType="image/jpeg"/>
  <Override PartName="/ppt/media/image23.jpeg" ContentType="image/jpeg"/>
  <Override PartName="/ppt/media/image61.jpeg" ContentType="image/jpeg"/>
  <Override PartName="/ppt/media/image165.jpeg" ContentType="image/jpeg"/>
  <Override PartName="/ppt/media/image50.jpeg" ContentType="image/jpeg"/>
  <Override PartName="/ppt/media/image168.jpeg" ContentType="image/jpeg"/>
  <Override PartName="/ppt/media/image53.jpeg" ContentType="image/jpeg"/>
  <Override PartName="/ppt/media/image181.jpeg" ContentType="image/jpeg"/>
  <Override PartName="/ppt/media/image148.jpeg" ContentType="image/jpeg"/>
  <Override PartName="/ppt/media/image54.wmf" ContentType="image/x-wmf"/>
  <Override PartName="/ppt/media/image56.jpeg" ContentType="image/jpeg"/>
  <Override PartName="/ppt/media/image55.jpeg" ContentType="image/jpeg"/>
  <Override PartName="/ppt/media/image57.jpeg" ContentType="image/jpeg"/>
  <Override PartName="/ppt/media/image70.jpeg" ContentType="image/jpeg"/>
  <Override PartName="/ppt/media/image58.jpeg" ContentType="image/jpeg"/>
  <Override PartName="/ppt/media/image38.jpeg" ContentType="image/jpeg"/>
  <Override PartName="/ppt/media/image71.jpeg" ContentType="image/jpeg"/>
  <Override PartName="/ppt/media/image59.jpeg" ContentType="image/jpeg"/>
  <Override PartName="/ppt/media/image39.jpeg" ContentType="image/jpeg"/>
  <Override PartName="/ppt/media/image72.jpeg" ContentType="image/jpeg"/>
  <Override PartName="/ppt/media/image63.jpeg" ContentType="image/jpeg"/>
  <Override PartName="/ppt/media/image64.jpeg" ContentType="image/jpeg"/>
  <Override PartName="/ppt/media/image65.jpeg" ContentType="image/jpeg"/>
  <Override PartName="/ppt/media/image97.jpeg" ContentType="image/jpeg"/>
  <Override PartName="/ppt/media/image66.wmf" ContentType="image/x-wmf"/>
  <Override PartName="/ppt/media/image85.jpeg" ContentType="image/jpeg"/>
  <Override PartName="/ppt/media/image105.wmf" ContentType="image/x-wmf"/>
  <Override PartName="/ppt/media/image67.jpeg" ContentType="image/jpeg"/>
  <Override PartName="/ppt/media/image47.jpeg" ContentType="image/jpeg"/>
  <Override PartName="/ppt/media/image80.jpeg" ContentType="image/jpeg"/>
  <Override PartName="/ppt/media/image68.jpeg" ContentType="image/jpeg"/>
  <Override PartName="/ppt/media/image43.wmf" ContentType="image/x-wmf"/>
  <Override PartName="/ppt/media/image48.jpeg" ContentType="image/jpeg"/>
  <Override PartName="/ppt/media/image81.jpeg" ContentType="image/jpeg"/>
  <Override PartName="/ppt/media/image69.jpeg" ContentType="image/jpeg"/>
  <Override PartName="/ppt/media/image49.jpeg" ContentType="image/jpeg"/>
  <Override PartName="/ppt/media/image82.jpeg" ContentType="image/jpeg"/>
  <Override PartName="/ppt/media/image73.jpeg" ContentType="image/jpeg"/>
  <Override PartName="/ppt/media/image74.jpeg" ContentType="image/jpeg"/>
  <Override PartName="/ppt/media/image75.jpeg" ContentType="image/jpeg"/>
  <Override PartName="/ppt/media/image76.jpeg" ContentType="image/jpeg"/>
  <Override PartName="/ppt/media/image77.jpeg" ContentType="image/jpeg"/>
  <Override PartName="/ppt/media/image117.jpeg" ContentType="image/jpeg"/>
  <Override PartName="/ppt/media/image78.wmf" ContentType="image/x-wmf"/>
  <Override PartName="/ppt/media/image172.jpeg" ContentType="image/jpeg"/>
  <Override PartName="/ppt/media/image139.jpeg" ContentType="image/jpeg"/>
  <Override PartName="/ppt/media/image24.jpeg" ContentType="image/jpeg"/>
  <Override PartName="/ppt/media/image89.png" ContentType="image/png"/>
  <Override PartName="/ppt/media/image177.png" ContentType="image/png"/>
  <Override PartName="/ppt/media/image79.jpeg" ContentType="image/jpeg"/>
  <Override PartName="/ppt/media/image83.jpeg" ContentType="image/jpeg"/>
  <Override PartName="/ppt/media/image84.jpeg" ContentType="image/jpeg"/>
  <Override PartName="/ppt/media/image87.jpeg" ContentType="image/jpeg"/>
  <Override PartName="/ppt/media/image88.jpeg" ContentType="image/jpeg"/>
  <Override PartName="/ppt/media/image91.png" ContentType="image/png"/>
  <Override PartName="/ppt/media/image159.jpeg" ContentType="image/jpeg"/>
  <Override PartName="/ppt/media/image44.jpeg" ContentType="image/jpeg"/>
  <Override PartName="/ppt/media/image92.png" ContentType="image/png"/>
  <Override PartName="/ppt/media/image86.jpeg" ContentType="image/jpeg"/>
  <Override PartName="/ppt/media/image93.wmf" ContentType="image/x-wmf"/>
  <Override PartName="/ppt/media/image95.jpeg" ContentType="image/jpeg"/>
  <Override PartName="/ppt/media/image150.png" ContentType="image/png"/>
  <Override PartName="/ppt/media/image96.jpeg" ContentType="image/jpeg"/>
  <Override PartName="/ppt/slideLayouts/_rels/slideLayout12.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s/slide18.xml" ContentType="application/vnd.openxmlformats-officedocument.presentationml.slide+xml"/>
  <Override PartName="/ppt/slides/_rels/slide18.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p:notesSz cx="6797675" cy="987425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PlaceHolder 1"/>
          <p:cNvSpPr>
            <a:spLocks noGrp="1"/>
          </p:cNvSpPr>
          <p:nvPr>
            <p:ph type="body"/>
          </p:nvPr>
        </p:nvSpPr>
        <p:spPr>
          <a:xfrm>
            <a:off x="756000" y="5078520"/>
            <a:ext cx="6047640" cy="4811040"/>
          </a:xfrm>
          <a:prstGeom prst="rect">
            <a:avLst/>
          </a:prstGeom>
        </p:spPr>
        <p:txBody>
          <a:bodyPr lIns="0" rIns="0" tIns="0" bIns="0"/>
          <a:p>
            <a:r>
              <a:rPr b="0" lang="ru-RU" sz="2000" spc="-1" strike="noStrike">
                <a:solidFill>
                  <a:srgbClr val="000000"/>
                </a:solidFill>
                <a:uFill>
                  <a:solidFill>
                    <a:srgbClr val="ffffff"/>
                  </a:solidFill>
                </a:uFill>
                <a:latin typeface="Arial"/>
              </a:rPr>
              <a:t>Для правки формата примечаний щёлкните мышью</a:t>
            </a:r>
            <a:endParaRPr b="0" lang="ru-RU" sz="2000" spc="-1" strike="noStrike">
              <a:solidFill>
                <a:srgbClr val="000000"/>
              </a:solidFill>
              <a:uFill>
                <a:solidFill>
                  <a:srgbClr val="ffffff"/>
                </a:solidFill>
              </a:uFill>
              <a:latin typeface="Arial"/>
            </a:endParaRPr>
          </a:p>
        </p:txBody>
      </p:sp>
      <p:sp>
        <p:nvSpPr>
          <p:cNvPr id="51" name="PlaceHolder 2"/>
          <p:cNvSpPr>
            <a:spLocks noGrp="1"/>
          </p:cNvSpPr>
          <p:nvPr>
            <p:ph type="hdr"/>
          </p:nvPr>
        </p:nvSpPr>
        <p:spPr>
          <a:xfrm>
            <a:off x="0" y="0"/>
            <a:ext cx="3280320" cy="534240"/>
          </a:xfrm>
          <a:prstGeom prst="rect">
            <a:avLst/>
          </a:prstGeom>
        </p:spPr>
        <p:txBody>
          <a:bodyPr lIns="0" rIns="0" tIns="0" bIns="0"/>
          <a:p>
            <a:r>
              <a:rPr b="0" lang="ru-RU" sz="1400" spc="-1" strike="noStrike">
                <a:solidFill>
                  <a:srgbClr val="000000"/>
                </a:solidFill>
                <a:uFill>
                  <a:solidFill>
                    <a:srgbClr val="ffffff"/>
                  </a:solidFill>
                </a:uFill>
                <a:latin typeface="Times New Roman"/>
              </a:rPr>
              <a:t>&lt;заголовок&gt;</a:t>
            </a:r>
            <a:endParaRPr b="0" lang="ru-RU" sz="1400" spc="-1" strike="noStrike">
              <a:solidFill>
                <a:srgbClr val="000000"/>
              </a:solidFill>
              <a:uFill>
                <a:solidFill>
                  <a:srgbClr val="ffffff"/>
                </a:solidFill>
              </a:uFill>
              <a:latin typeface="Times New Roman"/>
            </a:endParaRPr>
          </a:p>
        </p:txBody>
      </p:sp>
      <p:sp>
        <p:nvSpPr>
          <p:cNvPr id="52" name="PlaceHolder 3"/>
          <p:cNvSpPr>
            <a:spLocks noGrp="1"/>
          </p:cNvSpPr>
          <p:nvPr>
            <p:ph type="dt"/>
          </p:nvPr>
        </p:nvSpPr>
        <p:spPr>
          <a:xfrm>
            <a:off x="4279320" y="0"/>
            <a:ext cx="3280320" cy="534240"/>
          </a:xfrm>
          <a:prstGeom prst="rect">
            <a:avLst/>
          </a:prstGeom>
        </p:spPr>
        <p:txBody>
          <a:bodyPr lIns="0" rIns="0" tIns="0" bIns="0"/>
          <a:p>
            <a:pPr algn="r"/>
            <a:r>
              <a:rPr b="0" lang="ru-RU" sz="1400" spc="-1" strike="noStrike">
                <a:solidFill>
                  <a:srgbClr val="000000"/>
                </a:solidFill>
                <a:uFill>
                  <a:solidFill>
                    <a:srgbClr val="ffffff"/>
                  </a:solidFill>
                </a:uFill>
                <a:latin typeface="Times New Roman"/>
              </a:rPr>
              <a:t>&lt;дата/время&gt;</a:t>
            </a:r>
            <a:endParaRPr b="0" lang="ru-RU" sz="1400" spc="-1" strike="noStrike">
              <a:solidFill>
                <a:srgbClr val="000000"/>
              </a:solidFill>
              <a:uFill>
                <a:solidFill>
                  <a:srgbClr val="ffffff"/>
                </a:solidFill>
              </a:uFill>
              <a:latin typeface="Times New Roman"/>
            </a:endParaRPr>
          </a:p>
        </p:txBody>
      </p:sp>
      <p:sp>
        <p:nvSpPr>
          <p:cNvPr id="53" name="PlaceHolder 4"/>
          <p:cNvSpPr>
            <a:spLocks noGrp="1"/>
          </p:cNvSpPr>
          <p:nvPr>
            <p:ph type="ftr"/>
          </p:nvPr>
        </p:nvSpPr>
        <p:spPr>
          <a:xfrm>
            <a:off x="0" y="10157400"/>
            <a:ext cx="3280320" cy="534240"/>
          </a:xfrm>
          <a:prstGeom prst="rect">
            <a:avLst/>
          </a:prstGeom>
        </p:spPr>
        <p:txBody>
          <a:bodyPr lIns="0" rIns="0" tIns="0" bIns="0" anchor="b"/>
          <a:p>
            <a:r>
              <a:rPr b="0" lang="ru-RU" sz="1400" spc="-1" strike="noStrike">
                <a:solidFill>
                  <a:srgbClr val="000000"/>
                </a:solidFill>
                <a:uFill>
                  <a:solidFill>
                    <a:srgbClr val="ffffff"/>
                  </a:solidFill>
                </a:uFill>
                <a:latin typeface="Times New Roman"/>
              </a:rPr>
              <a:t>&lt;нижний колонтитул&gt;</a:t>
            </a:r>
            <a:endParaRPr b="0" lang="ru-RU" sz="1400" spc="-1" strike="noStrike">
              <a:solidFill>
                <a:srgbClr val="000000"/>
              </a:solidFill>
              <a:uFill>
                <a:solidFill>
                  <a:srgbClr val="ffffff"/>
                </a:solidFill>
              </a:uFill>
              <a:latin typeface="Times New Roman"/>
            </a:endParaRPr>
          </a:p>
        </p:txBody>
      </p:sp>
      <p:sp>
        <p:nvSpPr>
          <p:cNvPr id="54" name="PlaceHolder 5"/>
          <p:cNvSpPr>
            <a:spLocks noGrp="1"/>
          </p:cNvSpPr>
          <p:nvPr>
            <p:ph type="sldNum"/>
          </p:nvPr>
        </p:nvSpPr>
        <p:spPr>
          <a:xfrm>
            <a:off x="4279320" y="10157400"/>
            <a:ext cx="3280320" cy="534240"/>
          </a:xfrm>
          <a:prstGeom prst="rect">
            <a:avLst/>
          </a:prstGeom>
        </p:spPr>
        <p:txBody>
          <a:bodyPr lIns="0" rIns="0" tIns="0" bIns="0" anchor="b"/>
          <a:p>
            <a:pPr algn="r"/>
            <a:fld id="{F8A6D6B5-CF87-4484-A821-387153F1D6B5}" type="slidenum">
              <a:rPr b="0" lang="ru-RU" sz="1400" spc="-1" strike="noStrike">
                <a:solidFill>
                  <a:srgbClr val="000000"/>
                </a:solidFill>
                <a:uFill>
                  <a:solidFill>
                    <a:srgbClr val="ffffff"/>
                  </a:solidFill>
                </a:uFill>
                <a:latin typeface="Times New Roman"/>
              </a:rPr>
              <a:t>&lt;номер&gt;</a:t>
            </a:fld>
            <a:endParaRPr b="0" lang="ru-RU"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09"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27"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body"/>
          </p:nvPr>
        </p:nvSpPr>
        <p:spPr>
          <a:xfrm>
            <a:off x="679680" y="4690440"/>
            <a:ext cx="5437440" cy="4442760"/>
          </a:xfrm>
          <a:prstGeom prst="rect">
            <a:avLst/>
          </a:prstGeom>
        </p:spPr>
        <p:txBody>
          <a:bodyPr lIns="0" rIns="0" tIns="0" bIns="0"/>
          <a:p>
            <a:r>
              <a:rPr b="0" lang="ru-RU" sz="1200" spc="-1" strike="noStrike">
                <a:solidFill>
                  <a:srgbClr val="000000"/>
                </a:solidFill>
                <a:uFill>
                  <a:solidFill>
                    <a:srgbClr val="ffffff"/>
                  </a:solidFill>
                </a:uFill>
                <a:latin typeface="+mn-lt"/>
                <a:ea typeface="+mn-ea"/>
              </a:rPr>
              <a:t>Величина непостоянная, зависит от конкретных условий, меняется в пределах от нескольких сотен Ом до нескольких мегаОм. С достаточной степенью точности можно считать, что при воздействии напряжения промышленной частоты 50 Герц, сопротивление тела человека являйся активной величиной, состоящей из внутренней и наружной составляющих. Внутреннее сопротивление у всех людей примерно одинаково и составляет 600-800 Ом. Из этого можно сделать вывод, что сопротивление тела человека определяется в основном величиной наружного сопротивления, а конкретно – состоянием кожи рук толщиной всего лишь 0,2 мм (в первую очередь ее наружным слоем – эпидермисом).</a:t>
            </a:r>
            <a:endParaRPr b="0" lang="ru-RU" sz="2000" spc="-1" strike="noStrike">
              <a:solidFill>
                <a:srgbClr val="000000"/>
              </a:solidFill>
              <a:uFill>
                <a:solidFill>
                  <a:srgbClr val="ffffff"/>
                </a:solidFill>
              </a:uFill>
              <a:latin typeface="Arial"/>
            </a:endParaRPr>
          </a:p>
          <a:p>
            <a:r>
              <a:rPr b="0" lang="ru-RU" sz="1200" spc="-1" strike="noStrike">
                <a:solidFill>
                  <a:srgbClr val="000000"/>
                </a:solidFill>
                <a:uFill>
                  <a:solidFill>
                    <a:srgbClr val="ffffff"/>
                  </a:solidFill>
                </a:uFill>
                <a:latin typeface="+mn-lt"/>
                <a:ea typeface="+mn-ea"/>
              </a:rPr>
              <a:t>Примеров тому немало, вот один из них. Рабочий опускает в электролитическую ванну средний и указательный пальцы руки и получает смертельный удар. Оказалось, что причиной гибели явился имевший место порез кожи на одном из пальцев. Эпидермис не оказал своего защитного действия, и поражение произошло при явно безопасной петле тока.</a:t>
            </a:r>
            <a:endParaRPr b="0" lang="ru-RU" sz="2000" spc="-1" strike="noStrike">
              <a:solidFill>
                <a:srgbClr val="000000"/>
              </a:solidFill>
              <a:uFill>
                <a:solidFill>
                  <a:srgbClr val="ffffff"/>
                </a:solidFill>
              </a:uFill>
              <a:latin typeface="Arial"/>
            </a:endParaRPr>
          </a:p>
          <a:p>
            <a:r>
              <a:rPr b="0" lang="ru-RU" sz="1200" spc="-1" strike="noStrike">
                <a:solidFill>
                  <a:srgbClr val="000000"/>
                </a:solidFill>
                <a:uFill>
                  <a:solidFill>
                    <a:srgbClr val="ffffff"/>
                  </a:solidFill>
                </a:uFill>
                <a:latin typeface="+mn-lt"/>
                <a:ea typeface="+mn-ea"/>
              </a:rPr>
              <a:t>Действительно, если оценить этот факт в относительных единицах и принять сопротивление кожи за 1, то сопротивление внутренних тканей, костей, лимфы, крови составит 0,15-0,20, а сопротивление нервных волокон – всего лишь 0,025 («нервы» – отличные проводники электрического тока!). Кстати, именно поэтому опасно приложение электродов к так называемым акупунктурным точкам. Так как они соединены нервными волокнами, поражающий ток может возникнуть при очень малых напряжениях.</a:t>
            </a:r>
            <a:endParaRPr b="0" lang="ru-RU" sz="2000" spc="-1" strike="noStrike">
              <a:solidFill>
                <a:srgbClr val="000000"/>
              </a:solidFill>
              <a:uFill>
                <a:solidFill>
                  <a:srgbClr val="ffffff"/>
                </a:solidFill>
              </a:uFill>
              <a:latin typeface="Arial"/>
            </a:endParaRPr>
          </a:p>
          <a:p>
            <a:r>
              <a:rPr b="0" lang="ru-RU" sz="1200" spc="-1" strike="noStrike">
                <a:solidFill>
                  <a:srgbClr val="000000"/>
                </a:solidFill>
                <a:uFill>
                  <a:solidFill>
                    <a:srgbClr val="ffffff"/>
                  </a:solidFill>
                </a:uFill>
                <a:latin typeface="+mn-lt"/>
                <a:ea typeface="+mn-ea"/>
              </a:rPr>
              <a:t>Сопротивление тела не является постоянной величиной: в условиях повышенной влажности оно снижается в 12 раз, в воде – в 25 раз, резко снижает его принятие алкоголя, но возрастает во время сна в 15-17 раз.</a:t>
            </a:r>
            <a:endParaRPr b="0" lang="ru-RU" sz="2000" spc="-1" strike="noStrike">
              <a:solidFill>
                <a:srgbClr val="000000"/>
              </a:solidFill>
              <a:uFill>
                <a:solidFill>
                  <a:srgbClr val="ffffff"/>
                </a:solidFill>
              </a:uFill>
              <a:latin typeface="Arial"/>
            </a:endParaRPr>
          </a:p>
          <a:p>
            <a:r>
              <a:rPr b="0" lang="ru-RU" sz="1200" spc="-1" strike="noStrike">
                <a:solidFill>
                  <a:srgbClr val="000000"/>
                </a:solidFill>
                <a:uFill>
                  <a:solidFill>
                    <a:srgbClr val="ffffff"/>
                  </a:solidFill>
                </a:uFill>
                <a:latin typeface="+mn-lt"/>
                <a:ea typeface="+mn-ea"/>
              </a:rPr>
              <a:t>Таким образом, к факторам состояния человека, существенно увеличивающим вероятность смертельного поражения электрическим током, следует отнести:</a:t>
            </a:r>
            <a:endParaRPr b="0" lang="ru-RU" sz="2000" spc="-1" strike="noStrike">
              <a:solidFill>
                <a:srgbClr val="000000"/>
              </a:solidFill>
              <a:uFill>
                <a:solidFill>
                  <a:srgbClr val="ffffff"/>
                </a:solidFill>
              </a:uFill>
              <a:latin typeface="Arial"/>
            </a:endParaRPr>
          </a:p>
          <a:p>
            <a:r>
              <a:rPr b="0" lang="ru-RU" sz="1200" spc="-1" strike="noStrike">
                <a:solidFill>
                  <a:srgbClr val="000000"/>
                </a:solidFill>
                <a:uFill>
                  <a:solidFill>
                    <a:srgbClr val="ffffff"/>
                  </a:solidFill>
                </a:uFill>
                <a:latin typeface="+mn-lt"/>
                <a:ea typeface="+mn-ea"/>
              </a:rPr>
              <a:t>- всё, что увеличивает темп работы сердца – усталость, возбуждение, принятие алкоголя, наркотиков, некоторых лекарств, курение, болезни;</a:t>
            </a:r>
            <a:endParaRPr b="0" lang="ru-RU" sz="2000" spc="-1" strike="noStrike">
              <a:solidFill>
                <a:srgbClr val="000000"/>
              </a:solidFill>
              <a:uFill>
                <a:solidFill>
                  <a:srgbClr val="ffffff"/>
                </a:solidFill>
              </a:uFill>
              <a:latin typeface="Arial"/>
            </a:endParaRPr>
          </a:p>
          <a:p>
            <a:r>
              <a:rPr b="0" lang="ru-RU" sz="1200" spc="-1" strike="noStrike">
                <a:solidFill>
                  <a:srgbClr val="000000"/>
                </a:solidFill>
                <a:uFill>
                  <a:solidFill>
                    <a:srgbClr val="ffffff"/>
                  </a:solidFill>
                </a:uFill>
                <a:latin typeface="+mn-lt"/>
                <a:ea typeface="+mn-ea"/>
              </a:rPr>
              <a:t>- все, что уменьшает сопротивление кожи – потливость, порезы, принятие алкоголя.</a:t>
            </a:r>
            <a:endParaRPr b="0" lang="ru-RU" sz="2000" spc="-1" strike="noStrike">
              <a:solidFill>
                <a:srgbClr val="000000"/>
              </a:solidFill>
              <a:uFill>
                <a:solidFill>
                  <a:srgbClr val="ffffff"/>
                </a:solidFill>
              </a:uFill>
              <a:latin typeface="Arial"/>
            </a:endParaRPr>
          </a:p>
          <a:p>
            <a:r>
              <a:rPr b="0" lang="ru-RU" sz="1200" spc="-1" strike="noStrike">
                <a:solidFill>
                  <a:srgbClr val="000000"/>
                </a:solidFill>
                <a:uFill>
                  <a:solidFill>
                    <a:srgbClr val="ffffff"/>
                  </a:solidFill>
                </a:uFill>
                <a:latin typeface="+mn-lt"/>
                <a:ea typeface="+mn-ea"/>
              </a:rPr>
              <a:t>Помещения делятся на помещения</a:t>
            </a:r>
            <a:endParaRPr b="0" lang="ru-RU" sz="2000" spc="-1" strike="noStrike">
              <a:solidFill>
                <a:srgbClr val="000000"/>
              </a:solidFill>
              <a:uFill>
                <a:solidFill>
                  <a:srgbClr val="ffffff"/>
                </a:solidFill>
              </a:uFill>
              <a:latin typeface="Arial"/>
            </a:endParaRPr>
          </a:p>
          <a:p>
            <a:r>
              <a:rPr b="0" lang="ru-RU" sz="1200" spc="-1" strike="noStrike">
                <a:solidFill>
                  <a:srgbClr val="000000"/>
                </a:solidFill>
                <a:uFill>
                  <a:solidFill>
                    <a:srgbClr val="ffffff"/>
                  </a:solidFill>
                </a:uFill>
                <a:latin typeface="+mn-lt"/>
                <a:ea typeface="+mn-ea"/>
              </a:rPr>
              <a:t>- с повышенной опасностью;</a:t>
            </a:r>
            <a:endParaRPr b="0" lang="ru-RU" sz="2000" spc="-1" strike="noStrike">
              <a:solidFill>
                <a:srgbClr val="000000"/>
              </a:solidFill>
              <a:uFill>
                <a:solidFill>
                  <a:srgbClr val="ffffff"/>
                </a:solidFill>
              </a:uFill>
              <a:latin typeface="Arial"/>
            </a:endParaRPr>
          </a:p>
          <a:p>
            <a:r>
              <a:rPr b="0" lang="ru-RU" sz="1200" spc="-1" strike="noStrike">
                <a:solidFill>
                  <a:srgbClr val="000000"/>
                </a:solidFill>
                <a:uFill>
                  <a:solidFill>
                    <a:srgbClr val="ffffff"/>
                  </a:solidFill>
                </a:uFill>
                <a:latin typeface="+mn-lt"/>
                <a:ea typeface="+mn-ea"/>
              </a:rPr>
              <a:t>- без повышенной опасности, особо опасные помещения;</a:t>
            </a:r>
            <a:endParaRPr b="0" lang="ru-RU" sz="2000" spc="-1" strike="noStrike">
              <a:solidFill>
                <a:srgbClr val="000000"/>
              </a:solidFill>
              <a:uFill>
                <a:solidFill>
                  <a:srgbClr val="ffffff"/>
                </a:solidFill>
              </a:uFill>
              <a:latin typeface="Arial"/>
            </a:endParaRPr>
          </a:p>
          <a:p>
            <a:r>
              <a:rPr b="0" lang="ru-RU" sz="1200" spc="-1" strike="noStrike">
                <a:solidFill>
                  <a:srgbClr val="000000"/>
                </a:solidFill>
                <a:uFill>
                  <a:solidFill>
                    <a:srgbClr val="ffffff"/>
                  </a:solidFill>
                </a:uFill>
                <a:latin typeface="+mn-lt"/>
                <a:ea typeface="+mn-ea"/>
              </a:rPr>
              <a:t>- особо опасные помещения.</a:t>
            </a:r>
            <a:endParaRPr b="0" lang="ru-RU" sz="2000" spc="-1" strike="noStrike">
              <a:solidFill>
                <a:srgbClr val="000000"/>
              </a:solidFill>
              <a:uFill>
                <a:solidFill>
                  <a:srgbClr val="ffffff"/>
                </a:solidFill>
              </a:uFill>
              <a:latin typeface="Arial"/>
            </a:endParaRPr>
          </a:p>
        </p:txBody>
      </p:sp>
      <p:sp>
        <p:nvSpPr>
          <p:cNvPr id="329"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31"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33"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35"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37"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39"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41"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43"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11"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13"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15"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17"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19"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21"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body"/>
          </p:nvPr>
        </p:nvSpPr>
        <p:spPr>
          <a:xfrm>
            <a:off x="679680" y="4690440"/>
            <a:ext cx="5437440" cy="4442760"/>
          </a:xfrm>
          <a:prstGeom prst="rect">
            <a:avLst/>
          </a:prstGeom>
        </p:spPr>
        <p:txBody>
          <a:bodyPr lIns="0" rIns="0" tIns="0" bIns="0"/>
          <a:p>
            <a:endParaRPr b="0" lang="ru-RU" sz="2000" spc="-1" strike="noStrike">
              <a:solidFill>
                <a:srgbClr val="000000"/>
              </a:solidFill>
              <a:uFill>
                <a:solidFill>
                  <a:srgbClr val="ffffff"/>
                </a:solidFill>
              </a:uFill>
              <a:latin typeface="Arial"/>
            </a:endParaRPr>
          </a:p>
        </p:txBody>
      </p:sp>
      <p:sp>
        <p:nvSpPr>
          <p:cNvPr id="323"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PlaceHolder 1"/>
          <p:cNvSpPr>
            <a:spLocks noGrp="1"/>
          </p:cNvSpPr>
          <p:nvPr>
            <p:ph type="body"/>
          </p:nvPr>
        </p:nvSpPr>
        <p:spPr>
          <a:xfrm>
            <a:off x="679680" y="4690440"/>
            <a:ext cx="5437440" cy="4442760"/>
          </a:xfrm>
          <a:prstGeom prst="rect">
            <a:avLst/>
          </a:prstGeom>
        </p:spPr>
        <p:txBody>
          <a:bodyPr lIns="0" rIns="0" tIns="0" bIns="0"/>
          <a:p>
            <a:pPr marL="216000" indent="-215640">
              <a:lnSpc>
                <a:spcPct val="100000"/>
              </a:lnSpc>
            </a:pPr>
            <a:r>
              <a:rPr b="0" lang="ru-RU" sz="2000" spc="-1" strike="noStrike">
                <a:solidFill>
                  <a:srgbClr val="000000"/>
                </a:solidFill>
                <a:uFill>
                  <a:solidFill>
                    <a:srgbClr val="ffffff"/>
                  </a:solidFill>
                </a:uFill>
                <a:latin typeface="Arial"/>
              </a:rPr>
              <a:t>Электроофтальмия возникает в результате интенсивного облучения глаза светом, богатым ультрафиолетовыми лучами (свет сильной дуговой лампы при киносъемке, при электросварочных работах.</a:t>
            </a:r>
            <a:endParaRPr b="0" lang="ru-RU" sz="2000" spc="-1" strike="noStrike">
              <a:solidFill>
                <a:srgbClr val="000000"/>
              </a:solidFill>
              <a:uFill>
                <a:solidFill>
                  <a:srgbClr val="ffffff"/>
                </a:solidFill>
              </a:uFill>
              <a:latin typeface="Arial"/>
            </a:endParaRPr>
          </a:p>
          <a:p>
            <a:pPr marL="216000" indent="-215640">
              <a:lnSpc>
                <a:spcPct val="100000"/>
              </a:lnSpc>
            </a:pPr>
            <a:r>
              <a:rPr b="0" lang="ru-RU" sz="2000" spc="-1" strike="noStrike">
                <a:solidFill>
                  <a:srgbClr val="000000"/>
                </a:solidFill>
                <a:uFill>
                  <a:solidFill>
                    <a:srgbClr val="ffffff"/>
                  </a:solidFill>
                </a:uFill>
                <a:latin typeface="Arial"/>
              </a:rPr>
              <a:t>Аналогичного характера поражение глаз в виде </a:t>
            </a:r>
            <a:r>
              <a:rPr b="1" lang="ru-RU" sz="2000" spc="-1" strike="noStrike">
                <a:solidFill>
                  <a:srgbClr val="ff0000"/>
                </a:solidFill>
                <a:uFill>
                  <a:solidFill>
                    <a:srgbClr val="ffffff"/>
                  </a:solidFill>
                </a:uFill>
                <a:latin typeface="Arial"/>
              </a:rPr>
              <a:t>снежной слепоты</a:t>
            </a:r>
            <a:r>
              <a:rPr b="0" lang="ru-RU" sz="2000" spc="-1" strike="noStrike">
                <a:solidFill>
                  <a:srgbClr val="ff0000"/>
                </a:solidFill>
                <a:uFill>
                  <a:solidFill>
                    <a:srgbClr val="ffffff"/>
                  </a:solidFill>
                </a:uFill>
                <a:latin typeface="Arial"/>
              </a:rPr>
              <a:t>, или так называемого глетчерного </a:t>
            </a:r>
            <a:r>
              <a:rPr b="1" lang="ru-RU" sz="2000" spc="-1" strike="noStrike">
                <a:solidFill>
                  <a:srgbClr val="ff0000"/>
                </a:solidFill>
                <a:uFill>
                  <a:solidFill>
                    <a:srgbClr val="ffffff"/>
                  </a:solidFill>
                </a:uFill>
                <a:latin typeface="Arial"/>
              </a:rPr>
              <a:t>катара</a:t>
            </a:r>
            <a:r>
              <a:rPr b="0" lang="ru-RU" sz="2000" spc="-1" strike="noStrike">
                <a:solidFill>
                  <a:srgbClr val="ff0000"/>
                </a:solidFill>
                <a:uFill>
                  <a:solidFill>
                    <a:srgbClr val="ffffff"/>
                  </a:solidFill>
                </a:uFill>
                <a:latin typeface="Arial"/>
              </a:rPr>
              <a:t>, встречается у членов арктических экспедиций и у альпинистов, если они не пользуются специальными защитными очками, в результате воздействия сильного отраженного света снежных полей или льда. В этих случаях, как и при электрической офтальмии, спустя 6-8 часов после ожога глаз наблюдается резкое раздражение </a:t>
            </a:r>
            <a:r>
              <a:rPr b="1" lang="ru-RU" sz="2000" spc="-1" strike="noStrike">
                <a:solidFill>
                  <a:srgbClr val="ff0000"/>
                </a:solidFill>
                <a:uFill>
                  <a:solidFill>
                    <a:srgbClr val="ffffff"/>
                  </a:solidFill>
                </a:uFill>
                <a:latin typeface="Arial"/>
              </a:rPr>
              <a:t>конъюктивы</a:t>
            </a:r>
            <a:r>
              <a:rPr b="0" lang="ru-RU" sz="2000" spc="-1" strike="noStrike">
                <a:solidFill>
                  <a:srgbClr val="ff0000"/>
                </a:solidFill>
                <a:uFill>
                  <a:solidFill>
                    <a:srgbClr val="ffffff"/>
                  </a:solidFill>
                </a:uFill>
                <a:latin typeface="Arial"/>
              </a:rPr>
              <a:t>, сопровождающееся острыми болями и </a:t>
            </a:r>
            <a:r>
              <a:rPr b="1" lang="ru-RU" sz="2000" spc="-1" strike="noStrike">
                <a:solidFill>
                  <a:srgbClr val="ff0000"/>
                </a:solidFill>
                <a:uFill>
                  <a:solidFill>
                    <a:srgbClr val="ffffff"/>
                  </a:solidFill>
                </a:uFill>
                <a:latin typeface="Arial"/>
              </a:rPr>
              <a:t>слезотечением</a:t>
            </a:r>
            <a:r>
              <a:rPr b="0" lang="ru-RU" sz="2000" spc="-1" strike="noStrike">
                <a:solidFill>
                  <a:srgbClr val="ff0000"/>
                </a:solidFill>
                <a:uFill>
                  <a:solidFill>
                    <a:srgbClr val="ffffff"/>
                  </a:solidFill>
                </a:uFill>
                <a:latin typeface="Arial"/>
              </a:rPr>
              <a:t>.</a:t>
            </a:r>
            <a:endParaRPr b="0" lang="ru-RU" sz="2000" spc="-1" strike="noStrike">
              <a:solidFill>
                <a:srgbClr val="000000"/>
              </a:solidFill>
              <a:uFill>
                <a:solidFill>
                  <a:srgbClr val="ffffff"/>
                </a:solidFill>
              </a:uFill>
              <a:latin typeface="Arial"/>
            </a:endParaRPr>
          </a:p>
          <a:p>
            <a:pPr marL="216000" indent="-215640">
              <a:lnSpc>
                <a:spcPct val="100000"/>
              </a:lnSpc>
            </a:pPr>
            <a:r>
              <a:rPr b="0" lang="ru-RU" sz="2000" spc="-1" strike="noStrike">
                <a:solidFill>
                  <a:srgbClr val="ff0000"/>
                </a:solidFill>
                <a:uFill>
                  <a:solidFill>
                    <a:srgbClr val="ffffff"/>
                  </a:solidFill>
                </a:uFill>
                <a:latin typeface="Arial"/>
              </a:rPr>
              <a:t>В наиболее тяжелых случаях поражается не только </a:t>
            </a:r>
            <a:r>
              <a:rPr b="1" lang="ru-RU" sz="2000" spc="-1" strike="noStrike">
                <a:solidFill>
                  <a:srgbClr val="ff0000"/>
                </a:solidFill>
                <a:uFill>
                  <a:solidFill>
                    <a:srgbClr val="ffffff"/>
                  </a:solidFill>
                </a:uFill>
                <a:latin typeface="Arial"/>
              </a:rPr>
              <a:t>конъюктива</a:t>
            </a:r>
            <a:r>
              <a:rPr b="0" lang="ru-RU" sz="2000" spc="-1" strike="noStrike">
                <a:solidFill>
                  <a:srgbClr val="ff0000"/>
                </a:solidFill>
                <a:uFill>
                  <a:solidFill>
                    <a:srgbClr val="ffffff"/>
                  </a:solidFill>
                </a:uFill>
                <a:latin typeface="Arial"/>
              </a:rPr>
              <a:t>, но и </a:t>
            </a:r>
            <a:r>
              <a:rPr b="1" lang="ru-RU" sz="2000" spc="-1" strike="noStrike">
                <a:solidFill>
                  <a:srgbClr val="ff0000"/>
                </a:solidFill>
                <a:uFill>
                  <a:solidFill>
                    <a:srgbClr val="ffffff"/>
                  </a:solidFill>
                </a:uFill>
                <a:latin typeface="Arial"/>
              </a:rPr>
              <a:t>роговая оболочка</a:t>
            </a:r>
            <a:r>
              <a:rPr b="0" lang="ru-RU" sz="2000" spc="-1" strike="noStrike">
                <a:solidFill>
                  <a:srgbClr val="ff0000"/>
                </a:solidFill>
                <a:uFill>
                  <a:solidFill>
                    <a:srgbClr val="ffffff"/>
                  </a:solidFill>
                </a:uFill>
                <a:latin typeface="Arial"/>
              </a:rPr>
              <a:t>. Через 2 дня острые явления постепенно проходят. Для облегчения тяжелых ощущений назначают холодные (иногда теплые) примочки на веки, слабые растворы </a:t>
            </a:r>
            <a:r>
              <a:rPr b="1" lang="ru-RU" sz="2000" spc="-1" strike="noStrike">
                <a:solidFill>
                  <a:srgbClr val="ff0000"/>
                </a:solidFill>
                <a:uFill>
                  <a:solidFill>
                    <a:srgbClr val="ffffff"/>
                  </a:solidFill>
                </a:uFill>
                <a:latin typeface="Arial"/>
              </a:rPr>
              <a:t>анестезирующих средств</a:t>
            </a:r>
            <a:r>
              <a:rPr b="0" lang="ru-RU" sz="2000" spc="-1" strike="noStrike">
                <a:solidFill>
                  <a:srgbClr val="ff0000"/>
                </a:solidFill>
                <a:uFill>
                  <a:solidFill>
                    <a:srgbClr val="ffffff"/>
                  </a:solidFill>
                </a:uFill>
                <a:latin typeface="Arial"/>
              </a:rPr>
              <a:t>.</a:t>
            </a:r>
            <a:endParaRPr b="0" lang="ru-RU" sz="2000" spc="-1" strike="noStrike">
              <a:solidFill>
                <a:srgbClr val="000000"/>
              </a:solidFill>
              <a:uFill>
                <a:solidFill>
                  <a:srgbClr val="ffffff"/>
                </a:solidFill>
              </a:uFill>
              <a:latin typeface="Arial"/>
            </a:endParaRPr>
          </a:p>
        </p:txBody>
      </p:sp>
      <p:sp>
        <p:nvSpPr>
          <p:cNvPr id="325" name="CustomShape 2"/>
          <p:cNvSpPr/>
          <p:nvPr/>
        </p:nvSpPr>
        <p:spPr>
          <a:xfrm>
            <a:off x="3850560" y="9378720"/>
            <a:ext cx="2944800" cy="49284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38" name="PlaceHolder 2"/>
          <p:cNvSpPr>
            <a:spLocks noGrp="1"/>
          </p:cNvSpPr>
          <p:nvPr>
            <p:ph type="body"/>
          </p:nvPr>
        </p:nvSpPr>
        <p:spPr>
          <a:xfrm>
            <a:off x="457200" y="160452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9" name="PlaceHolder 3"/>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42"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43"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44" name="PlaceHolder 5"/>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457200" y="1604520"/>
            <a:ext cx="8229240" cy="397692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47" name="PlaceHolder 3"/>
          <p:cNvSpPr>
            <a:spLocks noGrp="1"/>
          </p:cNvSpPr>
          <p:nvPr>
            <p:ph type="body"/>
          </p:nvPr>
        </p:nvSpPr>
        <p:spPr>
          <a:xfrm>
            <a:off x="457200" y="1604520"/>
            <a:ext cx="8229240" cy="397692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pic>
        <p:nvPicPr>
          <p:cNvPr id="48" name="" descr=""/>
          <p:cNvPicPr/>
          <p:nvPr/>
        </p:nvPicPr>
        <p:blipFill>
          <a:blip r:embed="rId2"/>
          <a:stretch/>
        </p:blipFill>
        <p:spPr>
          <a:xfrm>
            <a:off x="2079720" y="1604160"/>
            <a:ext cx="4983840" cy="3976920"/>
          </a:xfrm>
          <a:prstGeom prst="rect">
            <a:avLst/>
          </a:prstGeom>
          <a:ln>
            <a:noFill/>
          </a:ln>
        </p:spPr>
      </p:pic>
      <p:pic>
        <p:nvPicPr>
          <p:cNvPr id="49" name="" descr=""/>
          <p:cNvPicPr/>
          <p:nvPr/>
        </p:nvPicPr>
        <p:blipFill>
          <a:blip r:embed="rId3"/>
          <a:stretch/>
        </p:blipFill>
        <p:spPr>
          <a:xfrm>
            <a:off x="2079720" y="1604160"/>
            <a:ext cx="4983840" cy="39769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17" name="PlaceHolder 2"/>
          <p:cNvSpPr>
            <a:spLocks noGrp="1"/>
          </p:cNvSpPr>
          <p:nvPr>
            <p:ph type="subTitle"/>
          </p:nvPr>
        </p:nvSpPr>
        <p:spPr>
          <a:xfrm>
            <a:off x="457200" y="1604520"/>
            <a:ext cx="8229240" cy="397692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604520"/>
            <a:ext cx="8229240" cy="397692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21" name="PlaceHolder 2"/>
          <p:cNvSpPr>
            <a:spLocks noGrp="1"/>
          </p:cNvSpPr>
          <p:nvPr>
            <p:ph type="body"/>
          </p:nvPr>
        </p:nvSpPr>
        <p:spPr>
          <a:xfrm>
            <a:off x="457200" y="1604520"/>
            <a:ext cx="4015800" cy="397692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2" name="PlaceHolder 3"/>
          <p:cNvSpPr>
            <a:spLocks noGrp="1"/>
          </p:cNvSpPr>
          <p:nvPr>
            <p:ph type="body"/>
          </p:nvPr>
        </p:nvSpPr>
        <p:spPr>
          <a:xfrm>
            <a:off x="4674240" y="1604520"/>
            <a:ext cx="4015800" cy="397692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7" name="PlaceHolder 3"/>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28" name="PlaceHolder 4"/>
          <p:cNvSpPr>
            <a:spLocks noGrp="1"/>
          </p:cNvSpPr>
          <p:nvPr>
            <p:ph type="body"/>
          </p:nvPr>
        </p:nvSpPr>
        <p:spPr>
          <a:xfrm>
            <a:off x="4674240" y="1604520"/>
            <a:ext cx="4015800" cy="397692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4015800" cy="397692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21040"/>
            <a:ext cx="8229240" cy="1250280"/>
          </a:xfrm>
          <a:prstGeom prst="rect">
            <a:avLst/>
          </a:prstGeom>
        </p:spPr>
        <p:txBody>
          <a:bodyPr lIns="0" rIns="0" tIns="0" bIns="0" anchor="ctr"/>
          <a:p>
            <a:pPr algn="ctr"/>
            <a:endParaRPr b="0" lang="ru-RU" sz="4400" spc="-1" strike="noStrike">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5"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
        <p:nvSpPr>
          <p:cNvPr id="36" name="PlaceHolder 4"/>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flipV="1">
            <a:off x="3340440" y="468720"/>
            <a:ext cx="360" cy="6269400"/>
          </a:xfrm>
          <a:prstGeom prst="line">
            <a:avLst/>
          </a:prstGeom>
          <a:ln w="9360">
            <a:noFill/>
          </a:ln>
        </p:spPr>
        <p:style>
          <a:lnRef idx="0"/>
          <a:fillRef idx="0"/>
          <a:effectRef idx="0"/>
          <a:fontRef idx="minor"/>
        </p:style>
      </p:sp>
      <p:sp>
        <p:nvSpPr>
          <p:cNvPr id="1" name="Line 2"/>
          <p:cNvSpPr/>
          <p:nvPr/>
        </p:nvSpPr>
        <p:spPr>
          <a:xfrm flipV="1">
            <a:off x="8879040" y="468720"/>
            <a:ext cx="360" cy="6269400"/>
          </a:xfrm>
          <a:prstGeom prst="line">
            <a:avLst/>
          </a:prstGeom>
          <a:ln w="9360">
            <a:noFill/>
          </a:ln>
        </p:spPr>
        <p:style>
          <a:lnRef idx="0"/>
          <a:fillRef idx="0"/>
          <a:effectRef idx="0"/>
          <a:fontRef idx="minor"/>
        </p:style>
      </p:sp>
      <p:sp>
        <p:nvSpPr>
          <p:cNvPr id="2" name="Line 3"/>
          <p:cNvSpPr/>
          <p:nvPr/>
        </p:nvSpPr>
        <p:spPr>
          <a:xfrm flipH="1">
            <a:off x="6136920" y="6651360"/>
            <a:ext cx="2807280" cy="360"/>
          </a:xfrm>
          <a:prstGeom prst="line">
            <a:avLst/>
          </a:prstGeom>
          <a:ln w="9360">
            <a:noFill/>
          </a:ln>
        </p:spPr>
        <p:style>
          <a:lnRef idx="0"/>
          <a:fillRef idx="0"/>
          <a:effectRef idx="0"/>
          <a:fontRef idx="minor"/>
        </p:style>
      </p:sp>
      <p:sp>
        <p:nvSpPr>
          <p:cNvPr id="3" name="Line 4"/>
          <p:cNvSpPr/>
          <p:nvPr/>
        </p:nvSpPr>
        <p:spPr>
          <a:xfrm>
            <a:off x="3216960" y="635400"/>
            <a:ext cx="5727240" cy="360"/>
          </a:xfrm>
          <a:prstGeom prst="line">
            <a:avLst/>
          </a:prstGeom>
          <a:ln w="9360">
            <a:noFill/>
          </a:ln>
        </p:spPr>
        <p:style>
          <a:lnRef idx="0"/>
          <a:fillRef idx="0"/>
          <a:effectRef idx="0"/>
          <a:fontRef idx="minor"/>
        </p:style>
      </p:sp>
      <p:sp>
        <p:nvSpPr>
          <p:cNvPr id="4" name="Line 5"/>
          <p:cNvSpPr/>
          <p:nvPr/>
        </p:nvSpPr>
        <p:spPr>
          <a:xfrm>
            <a:off x="3216960" y="2031840"/>
            <a:ext cx="5727240" cy="360"/>
          </a:xfrm>
          <a:prstGeom prst="line">
            <a:avLst/>
          </a:prstGeom>
          <a:ln w="9360">
            <a:noFill/>
          </a:ln>
        </p:spPr>
        <p:style>
          <a:lnRef idx="0"/>
          <a:fillRef idx="0"/>
          <a:effectRef idx="0"/>
          <a:fontRef idx="minor"/>
        </p:style>
      </p:sp>
      <p:sp>
        <p:nvSpPr>
          <p:cNvPr id="5" name="Line 6"/>
          <p:cNvSpPr/>
          <p:nvPr/>
        </p:nvSpPr>
        <p:spPr>
          <a:xfrm flipH="1">
            <a:off x="2908800" y="6127920"/>
            <a:ext cx="6035400" cy="360"/>
          </a:xfrm>
          <a:prstGeom prst="line">
            <a:avLst/>
          </a:prstGeom>
          <a:ln w="9360">
            <a:noFill/>
          </a:ln>
        </p:spPr>
        <p:style>
          <a:lnRef idx="0"/>
          <a:fillRef idx="0"/>
          <a:effectRef idx="0"/>
          <a:fontRef idx="minor"/>
        </p:style>
      </p:sp>
      <p:sp>
        <p:nvSpPr>
          <p:cNvPr id="6" name="Line 7"/>
          <p:cNvSpPr/>
          <p:nvPr/>
        </p:nvSpPr>
        <p:spPr>
          <a:xfrm flipV="1">
            <a:off x="3081240" y="5169960"/>
            <a:ext cx="360" cy="1568160"/>
          </a:xfrm>
          <a:prstGeom prst="line">
            <a:avLst/>
          </a:prstGeom>
          <a:ln w="9360">
            <a:noFill/>
          </a:ln>
        </p:spPr>
        <p:style>
          <a:lnRef idx="0"/>
          <a:fillRef idx="0"/>
          <a:effectRef idx="0"/>
          <a:fontRef idx="minor"/>
        </p:style>
      </p:sp>
      <p:sp>
        <p:nvSpPr>
          <p:cNvPr id="7" name="Line 8"/>
          <p:cNvSpPr/>
          <p:nvPr/>
        </p:nvSpPr>
        <p:spPr>
          <a:xfrm flipV="1">
            <a:off x="3340440" y="468720"/>
            <a:ext cx="360" cy="6269400"/>
          </a:xfrm>
          <a:prstGeom prst="line">
            <a:avLst/>
          </a:prstGeom>
          <a:ln w="9360">
            <a:noFill/>
          </a:ln>
        </p:spPr>
        <p:style>
          <a:lnRef idx="0"/>
          <a:fillRef idx="0"/>
          <a:effectRef idx="0"/>
          <a:fontRef idx="minor"/>
        </p:style>
      </p:sp>
      <p:sp>
        <p:nvSpPr>
          <p:cNvPr id="8" name="Line 9"/>
          <p:cNvSpPr/>
          <p:nvPr/>
        </p:nvSpPr>
        <p:spPr>
          <a:xfrm flipV="1">
            <a:off x="8879040" y="468720"/>
            <a:ext cx="360" cy="6269400"/>
          </a:xfrm>
          <a:prstGeom prst="line">
            <a:avLst/>
          </a:prstGeom>
          <a:ln w="9360">
            <a:noFill/>
          </a:ln>
        </p:spPr>
        <p:style>
          <a:lnRef idx="0"/>
          <a:fillRef idx="0"/>
          <a:effectRef idx="0"/>
          <a:fontRef idx="minor"/>
        </p:style>
      </p:sp>
      <p:sp>
        <p:nvSpPr>
          <p:cNvPr id="9" name="Line 10"/>
          <p:cNvSpPr/>
          <p:nvPr/>
        </p:nvSpPr>
        <p:spPr>
          <a:xfrm flipH="1">
            <a:off x="6136920" y="6651360"/>
            <a:ext cx="2807280" cy="360"/>
          </a:xfrm>
          <a:prstGeom prst="line">
            <a:avLst/>
          </a:prstGeom>
          <a:ln w="9360">
            <a:noFill/>
          </a:ln>
        </p:spPr>
        <p:style>
          <a:lnRef idx="0"/>
          <a:fillRef idx="0"/>
          <a:effectRef idx="0"/>
          <a:fontRef idx="minor"/>
        </p:style>
      </p:sp>
      <p:sp>
        <p:nvSpPr>
          <p:cNvPr id="10" name="Line 11"/>
          <p:cNvSpPr/>
          <p:nvPr/>
        </p:nvSpPr>
        <p:spPr>
          <a:xfrm>
            <a:off x="3216960" y="635400"/>
            <a:ext cx="5727240" cy="360"/>
          </a:xfrm>
          <a:prstGeom prst="line">
            <a:avLst/>
          </a:prstGeom>
          <a:ln w="9360">
            <a:noFill/>
          </a:ln>
        </p:spPr>
        <p:style>
          <a:lnRef idx="0"/>
          <a:fillRef idx="0"/>
          <a:effectRef idx="0"/>
          <a:fontRef idx="minor"/>
        </p:style>
      </p:sp>
      <p:sp>
        <p:nvSpPr>
          <p:cNvPr id="11" name="Line 12"/>
          <p:cNvSpPr/>
          <p:nvPr/>
        </p:nvSpPr>
        <p:spPr>
          <a:xfrm>
            <a:off x="3216960" y="2031840"/>
            <a:ext cx="5727240" cy="360"/>
          </a:xfrm>
          <a:prstGeom prst="line">
            <a:avLst/>
          </a:prstGeom>
          <a:ln w="9360">
            <a:noFill/>
          </a:ln>
        </p:spPr>
        <p:style>
          <a:lnRef idx="0"/>
          <a:fillRef idx="0"/>
          <a:effectRef idx="0"/>
          <a:fontRef idx="minor"/>
        </p:style>
      </p:sp>
      <p:sp>
        <p:nvSpPr>
          <p:cNvPr id="12" name="Line 13"/>
          <p:cNvSpPr/>
          <p:nvPr/>
        </p:nvSpPr>
        <p:spPr>
          <a:xfrm flipH="1">
            <a:off x="2908800" y="6127920"/>
            <a:ext cx="6035400" cy="360"/>
          </a:xfrm>
          <a:prstGeom prst="line">
            <a:avLst/>
          </a:prstGeom>
          <a:ln w="9360">
            <a:noFill/>
          </a:ln>
        </p:spPr>
        <p:style>
          <a:lnRef idx="0"/>
          <a:fillRef idx="0"/>
          <a:effectRef idx="0"/>
          <a:fontRef idx="minor"/>
        </p:style>
      </p:sp>
      <p:sp>
        <p:nvSpPr>
          <p:cNvPr id="13" name="Line 14"/>
          <p:cNvSpPr/>
          <p:nvPr/>
        </p:nvSpPr>
        <p:spPr>
          <a:xfrm flipV="1">
            <a:off x="3081240" y="5169960"/>
            <a:ext cx="360" cy="1568160"/>
          </a:xfrm>
          <a:prstGeom prst="line">
            <a:avLst/>
          </a:prstGeom>
          <a:ln w="9360">
            <a:noFill/>
          </a:ln>
        </p:spPr>
        <p:style>
          <a:lnRef idx="0"/>
          <a:fillRef idx="0"/>
          <a:effectRef idx="0"/>
          <a:fontRef idx="minor"/>
        </p:style>
      </p:sp>
      <p:sp>
        <p:nvSpPr>
          <p:cNvPr id="14" name="PlaceHolder 15"/>
          <p:cNvSpPr>
            <a:spLocks noGrp="1"/>
          </p:cNvSpPr>
          <p:nvPr>
            <p:ph type="title"/>
          </p:nvPr>
        </p:nvSpPr>
        <p:spPr>
          <a:xfrm>
            <a:off x="457200" y="273600"/>
            <a:ext cx="8229240" cy="1144800"/>
          </a:xfrm>
          <a:prstGeom prst="rect">
            <a:avLst/>
          </a:prstGeom>
        </p:spPr>
        <p:txBody>
          <a:bodyPr lIns="0" rIns="0" tIns="0" bIns="0" anchor="ctr"/>
          <a:p>
            <a:pPr algn="ctr"/>
            <a:r>
              <a:rPr b="0" lang="ru-RU" sz="4400" spc="-1" strike="noStrike">
                <a:solidFill>
                  <a:srgbClr val="000000"/>
                </a:solidFill>
                <a:uFill>
                  <a:solidFill>
                    <a:srgbClr val="ffffff"/>
                  </a:solidFill>
                </a:uFill>
                <a:latin typeface="Arial"/>
              </a:rPr>
              <a:t>Для правки текста заголовка щёлкните мышью</a:t>
            </a:r>
            <a:endParaRPr b="0" lang="ru-RU" sz="4400" spc="-1" strike="noStrike">
              <a:solidFill>
                <a:srgbClr val="000000"/>
              </a:solidFill>
              <a:uFill>
                <a:solidFill>
                  <a:srgbClr val="ffffff"/>
                </a:solidFill>
              </a:uFill>
              <a:latin typeface="Arial"/>
            </a:endParaRPr>
          </a:p>
        </p:txBody>
      </p:sp>
      <p:sp>
        <p:nvSpPr>
          <p:cNvPr id="15" name="PlaceHolder 16"/>
          <p:cNvSpPr>
            <a:spLocks noGrp="1"/>
          </p:cNvSpPr>
          <p:nvPr>
            <p:ph type="body"/>
          </p:nvPr>
        </p:nvSpPr>
        <p:spPr>
          <a:xfrm>
            <a:off x="457200" y="1604520"/>
            <a:ext cx="8229240" cy="3976920"/>
          </a:xfrm>
          <a:prstGeom prst="rect">
            <a:avLst/>
          </a:prstGeom>
        </p:spPr>
        <p:txBody>
          <a:bodyPr lIns="0" rIns="0" tIns="0" bIns="0"/>
          <a:p>
            <a:pPr marL="432000" indent="-324000">
              <a:buClr>
                <a:srgbClr val="000000"/>
              </a:buClr>
              <a:buSzPct val="45000"/>
              <a:buFont typeface="Wingdings" charset="2"/>
              <a:buChar char=""/>
            </a:pPr>
            <a:r>
              <a:rPr b="0" lang="ru-RU" sz="3200" spc="-1" strike="noStrike">
                <a:solidFill>
                  <a:srgbClr val="000000"/>
                </a:solidFill>
                <a:uFill>
                  <a:solidFill>
                    <a:srgbClr val="ffffff"/>
                  </a:solidFill>
                </a:uFill>
                <a:latin typeface="Arial"/>
              </a:rPr>
              <a:t>Для правки структуры щёлкните мышью</a:t>
            </a:r>
            <a:endParaRPr b="0" lang="ru-RU"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ru-RU" sz="2800" spc="-1" strike="noStrike">
                <a:solidFill>
                  <a:srgbClr val="000000"/>
                </a:solidFill>
                <a:uFill>
                  <a:solidFill>
                    <a:srgbClr val="ffffff"/>
                  </a:solidFill>
                </a:uFill>
                <a:latin typeface="Arial"/>
              </a:rPr>
              <a:t>Второй уровень структуры</a:t>
            </a:r>
            <a:endParaRPr b="0" lang="ru-RU"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ru-RU" sz="2400" spc="-1" strike="noStrike">
                <a:solidFill>
                  <a:srgbClr val="000000"/>
                </a:solidFill>
                <a:uFill>
                  <a:solidFill>
                    <a:srgbClr val="ffffff"/>
                  </a:solidFill>
                </a:uFill>
                <a:latin typeface="Arial"/>
              </a:rPr>
              <a:t>Третий уровень структуры</a:t>
            </a:r>
            <a:endParaRPr b="0" lang="ru-RU"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ru-RU" sz="2000" spc="-1" strike="noStrike">
                <a:solidFill>
                  <a:srgbClr val="000000"/>
                </a:solidFill>
                <a:uFill>
                  <a:solidFill>
                    <a:srgbClr val="ffffff"/>
                  </a:solidFill>
                </a:uFill>
                <a:latin typeface="Arial"/>
              </a:rPr>
              <a:t>Четвёртый уровень структуры</a:t>
            </a:r>
            <a:endParaRPr b="0" lang="ru-RU"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Пятый уровень структуры</a:t>
            </a:r>
            <a:endParaRPr b="0" lang="ru-RU"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Шестой уровень структуры</a:t>
            </a:r>
            <a:endParaRPr b="0" lang="ru-RU"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Arial"/>
              </a:rPr>
              <a:t>Седьмой уровень структуры</a:t>
            </a:r>
            <a:endParaRPr b="0" lang="ru-RU"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1" Type="http://schemas.openxmlformats.org/officeDocument/2006/relationships/image" Target="../media/image13.wmf"/><Relationship Id="rId12" Type="http://schemas.openxmlformats.org/officeDocument/2006/relationships/slideLayout" Target="../slideLayouts/slideLayout1.xml"/><Relationship Id="rId1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6.jpeg"/><Relationship Id="rId2" Type="http://schemas.openxmlformats.org/officeDocument/2006/relationships/image" Target="../media/image107.jpeg"/><Relationship Id="rId3" Type="http://schemas.openxmlformats.org/officeDocument/2006/relationships/image" Target="../media/image108.jpeg"/><Relationship Id="rId4" Type="http://schemas.openxmlformats.org/officeDocument/2006/relationships/image" Target="../media/image109.jpeg"/><Relationship Id="rId5" Type="http://schemas.openxmlformats.org/officeDocument/2006/relationships/image" Target="../media/image110.jpeg"/><Relationship Id="rId6" Type="http://schemas.openxmlformats.org/officeDocument/2006/relationships/image" Target="../media/image111.png"/><Relationship Id="rId7" Type="http://schemas.openxmlformats.org/officeDocument/2006/relationships/image" Target="../media/image112.png"/><Relationship Id="rId8" Type="http://schemas.openxmlformats.org/officeDocument/2006/relationships/image" Target="../media/image113.wmf"/><Relationship Id="rId9" Type="http://schemas.openxmlformats.org/officeDocument/2006/relationships/slideLayout" Target="../slideLayouts/slideLayout1.xml"/><Relationship Id="rId10"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14.jpeg"/><Relationship Id="rId2" Type="http://schemas.openxmlformats.org/officeDocument/2006/relationships/image" Target="../media/image115.jpeg"/><Relationship Id="rId3" Type="http://schemas.openxmlformats.org/officeDocument/2006/relationships/image" Target="../media/image116.jpeg"/><Relationship Id="rId4" Type="http://schemas.openxmlformats.org/officeDocument/2006/relationships/image" Target="../media/image117.jpeg"/><Relationship Id="rId5" Type="http://schemas.openxmlformats.org/officeDocument/2006/relationships/image" Target="../media/image118.jpeg"/><Relationship Id="rId6" Type="http://schemas.openxmlformats.org/officeDocument/2006/relationships/image" Target="../media/image119.png"/><Relationship Id="rId7" Type="http://schemas.openxmlformats.org/officeDocument/2006/relationships/image" Target="../media/image120.png"/><Relationship Id="rId8" Type="http://schemas.openxmlformats.org/officeDocument/2006/relationships/image" Target="../media/image121.png"/><Relationship Id="rId9" Type="http://schemas.openxmlformats.org/officeDocument/2006/relationships/image" Target="../media/image122.wmf"/><Relationship Id="rId10" Type="http://schemas.openxmlformats.org/officeDocument/2006/relationships/slideLayout" Target="../slideLayouts/slideLayout1.xml"/><Relationship Id="rId11"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23.jpeg"/><Relationship Id="rId2" Type="http://schemas.openxmlformats.org/officeDocument/2006/relationships/image" Target="../media/image124.jpeg"/><Relationship Id="rId3" Type="http://schemas.openxmlformats.org/officeDocument/2006/relationships/image" Target="../media/image125.jpeg"/><Relationship Id="rId4" Type="http://schemas.openxmlformats.org/officeDocument/2006/relationships/image" Target="../media/image126.jpeg"/><Relationship Id="rId5" Type="http://schemas.openxmlformats.org/officeDocument/2006/relationships/image" Target="../media/image127.jpeg"/><Relationship Id="rId6" Type="http://schemas.openxmlformats.org/officeDocument/2006/relationships/image" Target="../media/image128.jpeg"/><Relationship Id="rId7" Type="http://schemas.openxmlformats.org/officeDocument/2006/relationships/image" Target="../media/image129.png"/><Relationship Id="rId8" Type="http://schemas.openxmlformats.org/officeDocument/2006/relationships/image" Target="../media/image130.png"/><Relationship Id="rId9" Type="http://schemas.openxmlformats.org/officeDocument/2006/relationships/image" Target="../media/image131.png"/><Relationship Id="rId10" Type="http://schemas.openxmlformats.org/officeDocument/2006/relationships/image" Target="../media/image132.png"/><Relationship Id="rId11" Type="http://schemas.openxmlformats.org/officeDocument/2006/relationships/image" Target="../media/image133.wmf"/><Relationship Id="rId12" Type="http://schemas.openxmlformats.org/officeDocument/2006/relationships/slideLayout" Target="../slideLayouts/slideLayout1.xml"/><Relationship Id="rId1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34.jpeg"/><Relationship Id="rId2" Type="http://schemas.openxmlformats.org/officeDocument/2006/relationships/image" Target="../media/image135.jpeg"/><Relationship Id="rId3" Type="http://schemas.openxmlformats.org/officeDocument/2006/relationships/image" Target="../media/image136.jpeg"/><Relationship Id="rId4" Type="http://schemas.openxmlformats.org/officeDocument/2006/relationships/image" Target="../media/image137.jpeg"/><Relationship Id="rId5" Type="http://schemas.openxmlformats.org/officeDocument/2006/relationships/image" Target="../media/image138.jpeg"/><Relationship Id="rId6" Type="http://schemas.openxmlformats.org/officeDocument/2006/relationships/image" Target="../media/image139.jpeg"/><Relationship Id="rId7" Type="http://schemas.openxmlformats.org/officeDocument/2006/relationships/image" Target="../media/image140.jpeg"/><Relationship Id="rId8" Type="http://schemas.openxmlformats.org/officeDocument/2006/relationships/image" Target="../media/image141.jpeg"/><Relationship Id="rId9" Type="http://schemas.openxmlformats.org/officeDocument/2006/relationships/image" Target="../media/image142.jpeg"/><Relationship Id="rId10" Type="http://schemas.openxmlformats.org/officeDocument/2006/relationships/image" Target="../media/image143.wmf"/><Relationship Id="rId11" Type="http://schemas.openxmlformats.org/officeDocument/2006/relationships/slideLayout" Target="../slideLayouts/slideLayout1.xml"/><Relationship Id="rId1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44.jpeg"/><Relationship Id="rId2" Type="http://schemas.openxmlformats.org/officeDocument/2006/relationships/image" Target="../media/image145.jpeg"/><Relationship Id="rId3" Type="http://schemas.openxmlformats.org/officeDocument/2006/relationships/image" Target="../media/image146.jpeg"/><Relationship Id="rId4" Type="http://schemas.openxmlformats.org/officeDocument/2006/relationships/image" Target="../media/image147.jpeg"/><Relationship Id="rId5" Type="http://schemas.openxmlformats.org/officeDocument/2006/relationships/image" Target="../media/image148.jpeg"/><Relationship Id="rId6" Type="http://schemas.openxmlformats.org/officeDocument/2006/relationships/image" Target="../media/image149.jpeg"/><Relationship Id="rId7" Type="http://schemas.openxmlformats.org/officeDocument/2006/relationships/image" Target="../media/image150.png"/><Relationship Id="rId8" Type="http://schemas.openxmlformats.org/officeDocument/2006/relationships/image" Target="../media/image151.jpeg"/><Relationship Id="rId9" Type="http://schemas.openxmlformats.org/officeDocument/2006/relationships/image" Target="../media/image152.png"/><Relationship Id="rId10" Type="http://schemas.openxmlformats.org/officeDocument/2006/relationships/image" Target="../media/image153.png"/><Relationship Id="rId11" Type="http://schemas.openxmlformats.org/officeDocument/2006/relationships/image" Target="../media/image154.wmf"/><Relationship Id="rId12" Type="http://schemas.openxmlformats.org/officeDocument/2006/relationships/slideLayout" Target="../slideLayouts/slideLayout1.xml"/><Relationship Id="rId1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55.jpeg"/><Relationship Id="rId2" Type="http://schemas.openxmlformats.org/officeDocument/2006/relationships/image" Target="../media/image156.jpeg"/><Relationship Id="rId3" Type="http://schemas.openxmlformats.org/officeDocument/2006/relationships/image" Target="../media/image157.jpeg"/><Relationship Id="rId4" Type="http://schemas.openxmlformats.org/officeDocument/2006/relationships/image" Target="../media/image158.jpeg"/><Relationship Id="rId5" Type="http://schemas.openxmlformats.org/officeDocument/2006/relationships/image" Target="../media/image159.jpeg"/><Relationship Id="rId6" Type="http://schemas.openxmlformats.org/officeDocument/2006/relationships/image" Target="../media/image160.jpeg"/><Relationship Id="rId7" Type="http://schemas.openxmlformats.org/officeDocument/2006/relationships/image" Target="../media/image161.jpeg"/><Relationship Id="rId8" Type="http://schemas.openxmlformats.org/officeDocument/2006/relationships/image" Target="../media/image162.jpeg"/><Relationship Id="rId9" Type="http://schemas.openxmlformats.org/officeDocument/2006/relationships/image" Target="../media/image163.jpeg"/><Relationship Id="rId10" Type="http://schemas.openxmlformats.org/officeDocument/2006/relationships/image" Target="../media/image164.wmf"/><Relationship Id="rId11" Type="http://schemas.openxmlformats.org/officeDocument/2006/relationships/slideLayout" Target="../slideLayouts/slideLayout1.xml"/><Relationship Id="rId1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65.jpeg"/><Relationship Id="rId2" Type="http://schemas.openxmlformats.org/officeDocument/2006/relationships/image" Target="../media/image166.jpeg"/><Relationship Id="rId3" Type="http://schemas.openxmlformats.org/officeDocument/2006/relationships/image" Target="../media/image167.jpeg"/><Relationship Id="rId4" Type="http://schemas.openxmlformats.org/officeDocument/2006/relationships/image" Target="../media/image168.jpeg"/><Relationship Id="rId5" Type="http://schemas.openxmlformats.org/officeDocument/2006/relationships/image" Target="../media/image169.jpeg"/><Relationship Id="rId6" Type="http://schemas.openxmlformats.org/officeDocument/2006/relationships/image" Target="../media/image170.png"/><Relationship Id="rId7" Type="http://schemas.openxmlformats.org/officeDocument/2006/relationships/image" Target="../media/image171.wmf"/><Relationship Id="rId8" Type="http://schemas.openxmlformats.org/officeDocument/2006/relationships/slideLayout" Target="../slideLayouts/slideLayout1.xml"/><Relationship Id="rId9"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72.jpeg"/><Relationship Id="rId2" Type="http://schemas.openxmlformats.org/officeDocument/2006/relationships/image" Target="../media/image173.jpeg"/><Relationship Id="rId3" Type="http://schemas.openxmlformats.org/officeDocument/2006/relationships/image" Target="../media/image174.jpeg"/><Relationship Id="rId4" Type="http://schemas.openxmlformats.org/officeDocument/2006/relationships/image" Target="../media/image175.jpeg"/><Relationship Id="rId5" Type="http://schemas.openxmlformats.org/officeDocument/2006/relationships/image" Target="../media/image176.jpeg"/><Relationship Id="rId6" Type="http://schemas.openxmlformats.org/officeDocument/2006/relationships/image" Target="../media/image177.png"/><Relationship Id="rId7" Type="http://schemas.openxmlformats.org/officeDocument/2006/relationships/image" Target="../media/image178.wmf"/><Relationship Id="rId8" Type="http://schemas.openxmlformats.org/officeDocument/2006/relationships/slideLayout" Target="../slideLayouts/slideLayout1.xml"/><Relationship Id="rId9"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79.jpeg"/><Relationship Id="rId2" Type="http://schemas.openxmlformats.org/officeDocument/2006/relationships/image" Target="../media/image180.jpeg"/><Relationship Id="rId3" Type="http://schemas.openxmlformats.org/officeDocument/2006/relationships/image" Target="../media/image181.jpeg"/><Relationship Id="rId4" Type="http://schemas.openxmlformats.org/officeDocument/2006/relationships/image" Target="../media/image182.jpeg"/><Relationship Id="rId5" Type="http://schemas.openxmlformats.org/officeDocument/2006/relationships/image" Target="../media/image183.jpeg"/><Relationship Id="rId6" Type="http://schemas.openxmlformats.org/officeDocument/2006/relationships/image" Target="../media/image184.gif"/><Relationship Id="rId7" Type="http://schemas.openxmlformats.org/officeDocument/2006/relationships/image" Target="../media/image185.wmf"/><Relationship Id="rId8" Type="http://schemas.openxmlformats.org/officeDocument/2006/relationships/slideLayout" Target="../slideLayouts/slideLayout1.xml"/><Relationship Id="rId9" Type="http://schemas.openxmlformats.org/officeDocument/2006/relationships/notesSlide" Target="../notesSlides/notesSlide18.xml"/>
</Relationships>
</file>

<file path=ppt/slides/_rels/slide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wmf"/><Relationship Id="rId9" Type="http://schemas.openxmlformats.org/officeDocument/2006/relationships/slideLayout" Target="../slideLayouts/slideLayout1.xml"/><Relationship Id="rId10"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wmf"/><Relationship Id="rId8" Type="http://schemas.openxmlformats.org/officeDocument/2006/relationships/slideLayout" Target="../slideLayouts/slideLayout1.xml"/><Relationship Id="rId9"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 Id="rId9" Type="http://schemas.openxmlformats.org/officeDocument/2006/relationships/image" Target="../media/image37.jpeg"/><Relationship Id="rId10" Type="http://schemas.openxmlformats.org/officeDocument/2006/relationships/image" Target="../media/image38.jpeg"/><Relationship Id="rId11" Type="http://schemas.openxmlformats.org/officeDocument/2006/relationships/image" Target="../media/image39.jpeg"/><Relationship Id="rId12" Type="http://schemas.openxmlformats.org/officeDocument/2006/relationships/image" Target="../media/image40.jpeg"/><Relationship Id="rId13" Type="http://schemas.openxmlformats.org/officeDocument/2006/relationships/image" Target="../media/image41.jpeg"/><Relationship Id="rId14" Type="http://schemas.openxmlformats.org/officeDocument/2006/relationships/image" Target="../media/image42.jpeg"/><Relationship Id="rId15" Type="http://schemas.openxmlformats.org/officeDocument/2006/relationships/image" Target="../media/image43.wmf"/><Relationship Id="rId16" Type="http://schemas.openxmlformats.org/officeDocument/2006/relationships/slideLayout" Target="../slideLayouts/slideLayout1.xml"/><Relationship Id="rId17"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jpeg"/><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jpe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jpeg"/><Relationship Id="rId10" Type="http://schemas.openxmlformats.org/officeDocument/2006/relationships/image" Target="../media/image53.jpeg"/><Relationship Id="rId11" Type="http://schemas.openxmlformats.org/officeDocument/2006/relationships/image" Target="../media/image54.wmf"/><Relationship Id="rId12" Type="http://schemas.openxmlformats.org/officeDocument/2006/relationships/slideLayout" Target="../slideLayouts/slideLayout1.xml"/><Relationship Id="rId1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image" Target="../media/image56.jpeg"/><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jpeg"/><Relationship Id="rId7" Type="http://schemas.openxmlformats.org/officeDocument/2006/relationships/image" Target="../media/image61.jpeg"/><Relationship Id="rId8" Type="http://schemas.openxmlformats.org/officeDocument/2006/relationships/image" Target="../media/image62.jpeg"/><Relationship Id="rId9" Type="http://schemas.openxmlformats.org/officeDocument/2006/relationships/image" Target="../media/image63.jpeg"/><Relationship Id="rId10" Type="http://schemas.openxmlformats.org/officeDocument/2006/relationships/image" Target="../media/image64.jpeg"/><Relationship Id="rId11" Type="http://schemas.openxmlformats.org/officeDocument/2006/relationships/image" Target="../media/image65.jpeg"/><Relationship Id="rId12" Type="http://schemas.openxmlformats.org/officeDocument/2006/relationships/image" Target="../media/image66.wmf"/><Relationship Id="rId13" Type="http://schemas.openxmlformats.org/officeDocument/2006/relationships/slideLayout" Target="../slideLayouts/slideLayout1.xml"/><Relationship Id="rId1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image" Target="../media/image68.jpeg"/><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6" Type="http://schemas.openxmlformats.org/officeDocument/2006/relationships/image" Target="../media/image72.jpeg"/><Relationship Id="rId7" Type="http://schemas.openxmlformats.org/officeDocument/2006/relationships/image" Target="../media/image73.jpeg"/><Relationship Id="rId8" Type="http://schemas.openxmlformats.org/officeDocument/2006/relationships/image" Target="../media/image74.jpeg"/><Relationship Id="rId9" Type="http://schemas.openxmlformats.org/officeDocument/2006/relationships/image" Target="../media/image75.jpeg"/><Relationship Id="rId10" Type="http://schemas.openxmlformats.org/officeDocument/2006/relationships/image" Target="../media/image76.jpeg"/><Relationship Id="rId11" Type="http://schemas.openxmlformats.org/officeDocument/2006/relationships/image" Target="../media/image77.jpeg"/><Relationship Id="rId12" Type="http://schemas.openxmlformats.org/officeDocument/2006/relationships/image" Target="../media/image78.wmf"/><Relationship Id="rId13" Type="http://schemas.openxmlformats.org/officeDocument/2006/relationships/slideLayout" Target="../slideLayouts/slideLayout1.xml"/><Relationship Id="rId1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79.jpeg"/><Relationship Id="rId2" Type="http://schemas.openxmlformats.org/officeDocument/2006/relationships/image" Target="../media/image80.jpeg"/><Relationship Id="rId3" Type="http://schemas.openxmlformats.org/officeDocument/2006/relationships/image" Target="../media/image81.jpeg"/><Relationship Id="rId4" Type="http://schemas.openxmlformats.org/officeDocument/2006/relationships/image" Target="../media/image82.jpeg"/><Relationship Id="rId5" Type="http://schemas.openxmlformats.org/officeDocument/2006/relationships/image" Target="../media/image83.jpeg"/><Relationship Id="rId6" Type="http://schemas.openxmlformats.org/officeDocument/2006/relationships/image" Target="../media/image84.jpeg"/><Relationship Id="rId7" Type="http://schemas.openxmlformats.org/officeDocument/2006/relationships/image" Target="../media/image85.jpeg"/><Relationship Id="rId8" Type="http://schemas.openxmlformats.org/officeDocument/2006/relationships/image" Target="../media/image86.jpeg"/><Relationship Id="rId9" Type="http://schemas.openxmlformats.org/officeDocument/2006/relationships/image" Target="../media/image87.jpeg"/><Relationship Id="rId10" Type="http://schemas.openxmlformats.org/officeDocument/2006/relationships/image" Target="../media/image88.jpeg"/><Relationship Id="rId11" Type="http://schemas.openxmlformats.org/officeDocument/2006/relationships/image" Target="../media/image89.png"/><Relationship Id="rId12" Type="http://schemas.openxmlformats.org/officeDocument/2006/relationships/image" Target="../media/image90.png"/><Relationship Id="rId13" Type="http://schemas.openxmlformats.org/officeDocument/2006/relationships/image" Target="../media/image91.png"/><Relationship Id="rId14" Type="http://schemas.openxmlformats.org/officeDocument/2006/relationships/image" Target="../media/image92.png"/><Relationship Id="rId15" Type="http://schemas.openxmlformats.org/officeDocument/2006/relationships/image" Target="../media/image93.wmf"/><Relationship Id="rId16" Type="http://schemas.openxmlformats.org/officeDocument/2006/relationships/slideLayout" Target="../slideLayouts/slideLayout1.xml"/><Relationship Id="rId17"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4.jpeg"/><Relationship Id="rId2" Type="http://schemas.openxmlformats.org/officeDocument/2006/relationships/image" Target="../media/image95.jpeg"/><Relationship Id="rId3" Type="http://schemas.openxmlformats.org/officeDocument/2006/relationships/image" Target="../media/image96.jpeg"/><Relationship Id="rId4" Type="http://schemas.openxmlformats.org/officeDocument/2006/relationships/image" Target="../media/image97.jpeg"/><Relationship Id="rId5" Type="http://schemas.openxmlformats.org/officeDocument/2006/relationships/image" Target="../media/image98.jpeg"/><Relationship Id="rId6" Type="http://schemas.openxmlformats.org/officeDocument/2006/relationships/image" Target="../media/image99.jpeg"/><Relationship Id="rId7" Type="http://schemas.openxmlformats.org/officeDocument/2006/relationships/image" Target="../media/image100.jpeg"/><Relationship Id="rId8" Type="http://schemas.openxmlformats.org/officeDocument/2006/relationships/image" Target="../media/image101.jpeg"/><Relationship Id="rId9" Type="http://schemas.openxmlformats.org/officeDocument/2006/relationships/image" Target="../media/image102.jpeg"/><Relationship Id="rId10" Type="http://schemas.openxmlformats.org/officeDocument/2006/relationships/image" Target="../media/image103.jpeg"/><Relationship Id="rId11" Type="http://schemas.openxmlformats.org/officeDocument/2006/relationships/image" Target="../media/image104.png"/><Relationship Id="rId12" Type="http://schemas.openxmlformats.org/officeDocument/2006/relationships/image" Target="../media/image105.wmf"/><Relationship Id="rId13" Type="http://schemas.openxmlformats.org/officeDocument/2006/relationships/slideLayout" Target="../slideLayouts/slideLayout1.xml"/><Relationship Id="rId1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CustomShape 1"/>
          <p:cNvSpPr/>
          <p:nvPr/>
        </p:nvSpPr>
        <p:spPr>
          <a:xfrm>
            <a:off x="2657520" y="3630600"/>
            <a:ext cx="370476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Инструктаж</a:t>
            </a:r>
            <a:endParaRPr b="0" lang="ru-RU" sz="1800" spc="-1" strike="noStrike">
              <a:solidFill>
                <a:srgbClr val="000000"/>
              </a:solidFill>
              <a:uFill>
                <a:solidFill>
                  <a:srgbClr val="ffffff"/>
                </a:solidFill>
              </a:uFill>
              <a:latin typeface="Arial"/>
            </a:endParaRPr>
          </a:p>
        </p:txBody>
      </p:sp>
      <p:sp>
        <p:nvSpPr>
          <p:cNvPr id="56" name="CustomShape 2"/>
          <p:cNvSpPr/>
          <p:nvPr/>
        </p:nvSpPr>
        <p:spPr>
          <a:xfrm>
            <a:off x="375840" y="3013560"/>
            <a:ext cx="8391960" cy="5752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ru-RU" sz="3800" spc="-1" strike="noStrike">
                <a:solidFill>
                  <a:srgbClr val="1f497d"/>
                </a:solidFill>
                <a:uFill>
                  <a:solidFill>
                    <a:srgbClr val="ffffff"/>
                  </a:solidFill>
                </a:uFill>
                <a:latin typeface="Calibri"/>
              </a:rPr>
              <a:t>Электробезопасность</a:t>
            </a:r>
            <a:endParaRPr b="0" lang="ru-RU" sz="1800" spc="-1" strike="noStrike">
              <a:solidFill>
                <a:srgbClr val="000000"/>
              </a:solidFill>
              <a:uFill>
                <a:solidFill>
                  <a:srgbClr val="ffffff"/>
                </a:solidFill>
              </a:uFill>
              <a:latin typeface="Arial"/>
            </a:endParaRPr>
          </a:p>
        </p:txBody>
      </p:sp>
      <p:sp>
        <p:nvSpPr>
          <p:cNvPr id="57" name="CustomShape 3"/>
          <p:cNvSpPr/>
          <p:nvPr/>
        </p:nvSpPr>
        <p:spPr>
          <a:xfrm>
            <a:off x="259920" y="4714200"/>
            <a:ext cx="5287680" cy="768600"/>
          </a:xfrm>
          <a:prstGeom prst="rect">
            <a:avLst/>
          </a:prstGeom>
          <a:noFill/>
          <a:ln>
            <a:noFill/>
          </a:ln>
        </p:spPr>
        <p:style>
          <a:lnRef idx="0"/>
          <a:fillRef idx="0"/>
          <a:effectRef idx="0"/>
          <a:fontRef idx="minor"/>
        </p:style>
        <p:txBody>
          <a:bodyPr lIns="90000" rIns="90000" tIns="45000" bIns="45000"/>
          <a:p>
            <a:pPr>
              <a:lnSpc>
                <a:spcPct val="100000"/>
              </a:lnSpc>
            </a:pPr>
            <a:r>
              <a:rPr b="0" lang="ru-RU" sz="2400" spc="-1" strike="noStrike">
                <a:solidFill>
                  <a:srgbClr val="1f497d"/>
                </a:solidFill>
                <a:uFill>
                  <a:solidFill>
                    <a:srgbClr val="ffffff"/>
                  </a:solidFill>
                </a:uFill>
                <a:latin typeface="Calibri"/>
                <a:ea typeface="DejaVu Sans"/>
              </a:rPr>
              <a:t>Категория: неэлектротехнический персонал ( I группа ) </a:t>
            </a:r>
            <a:endParaRPr b="0" lang="ru-RU" sz="1800" spc="-1" strike="noStrike">
              <a:solidFill>
                <a:srgbClr val="000000"/>
              </a:solidFill>
              <a:uFill>
                <a:solidFill>
                  <a:srgbClr val="ffffff"/>
                </a:solidFill>
              </a:uFill>
              <a:latin typeface="Arial"/>
            </a:endParaRPr>
          </a:p>
        </p:txBody>
      </p:sp>
      <p:pic>
        <p:nvPicPr>
          <p:cNvPr id="58" name="Picture 48" descr=""/>
          <p:cNvPicPr/>
          <p:nvPr/>
        </p:nvPicPr>
        <p:blipFill>
          <a:blip r:embed="rId1"/>
          <a:stretch/>
        </p:blipFill>
        <p:spPr>
          <a:xfrm>
            <a:off x="4284000" y="227880"/>
            <a:ext cx="1524600" cy="1003320"/>
          </a:xfrm>
          <a:prstGeom prst="rect">
            <a:avLst/>
          </a:prstGeom>
          <a:ln>
            <a:noFill/>
          </a:ln>
        </p:spPr>
      </p:pic>
      <p:pic>
        <p:nvPicPr>
          <p:cNvPr id="59" name="Picture 54" descr=""/>
          <p:cNvPicPr/>
          <p:nvPr/>
        </p:nvPicPr>
        <p:blipFill>
          <a:blip r:embed="rId2"/>
          <a:stretch/>
        </p:blipFill>
        <p:spPr>
          <a:xfrm>
            <a:off x="274680" y="260640"/>
            <a:ext cx="1303200" cy="950760"/>
          </a:xfrm>
          <a:prstGeom prst="rect">
            <a:avLst/>
          </a:prstGeom>
          <a:ln>
            <a:noFill/>
          </a:ln>
        </p:spPr>
      </p:pic>
      <p:pic>
        <p:nvPicPr>
          <p:cNvPr id="60" name="Picture 57" descr=""/>
          <p:cNvPicPr/>
          <p:nvPr/>
        </p:nvPicPr>
        <p:blipFill>
          <a:blip r:embed="rId3"/>
          <a:stretch/>
        </p:blipFill>
        <p:spPr>
          <a:xfrm>
            <a:off x="7596360" y="232200"/>
            <a:ext cx="1305360" cy="978840"/>
          </a:xfrm>
          <a:prstGeom prst="rect">
            <a:avLst/>
          </a:prstGeom>
          <a:ln>
            <a:noFill/>
          </a:ln>
        </p:spPr>
      </p:pic>
      <p:pic>
        <p:nvPicPr>
          <p:cNvPr id="61" name="Picture 59" descr=""/>
          <p:cNvPicPr/>
          <p:nvPr/>
        </p:nvPicPr>
        <p:blipFill>
          <a:blip r:embed="rId4"/>
          <a:stretch/>
        </p:blipFill>
        <p:spPr>
          <a:xfrm>
            <a:off x="6098040" y="202320"/>
            <a:ext cx="1164960" cy="1028880"/>
          </a:xfrm>
          <a:prstGeom prst="rect">
            <a:avLst/>
          </a:prstGeom>
          <a:ln>
            <a:noFill/>
          </a:ln>
        </p:spPr>
      </p:pic>
      <p:pic>
        <p:nvPicPr>
          <p:cNvPr id="62" name="Picture 60" descr=""/>
          <p:cNvPicPr/>
          <p:nvPr/>
        </p:nvPicPr>
        <p:blipFill>
          <a:blip r:embed="rId5"/>
          <a:stretch/>
        </p:blipFill>
        <p:spPr>
          <a:xfrm>
            <a:off x="1864800" y="172440"/>
            <a:ext cx="2078280" cy="1038600"/>
          </a:xfrm>
          <a:prstGeom prst="rect">
            <a:avLst/>
          </a:prstGeom>
          <a:ln>
            <a:noFill/>
          </a:ln>
        </p:spPr>
      </p:pic>
      <p:pic>
        <p:nvPicPr>
          <p:cNvPr id="63" name="Picture 45" descr=""/>
          <p:cNvPicPr/>
          <p:nvPr/>
        </p:nvPicPr>
        <p:blipFill>
          <a:blip r:embed="rId6"/>
          <a:stretch/>
        </p:blipFill>
        <p:spPr>
          <a:xfrm>
            <a:off x="273600" y="5688720"/>
            <a:ext cx="1780560" cy="1003320"/>
          </a:xfrm>
          <a:prstGeom prst="rect">
            <a:avLst/>
          </a:prstGeom>
          <a:ln>
            <a:noFill/>
          </a:ln>
        </p:spPr>
      </p:pic>
      <p:pic>
        <p:nvPicPr>
          <p:cNvPr id="64" name="Picture 46" descr=""/>
          <p:cNvPicPr/>
          <p:nvPr/>
        </p:nvPicPr>
        <p:blipFill>
          <a:blip r:embed="rId7"/>
          <a:stretch/>
        </p:blipFill>
        <p:spPr>
          <a:xfrm>
            <a:off x="2597040" y="5657400"/>
            <a:ext cx="936360" cy="1003320"/>
          </a:xfrm>
          <a:prstGeom prst="rect">
            <a:avLst/>
          </a:prstGeom>
          <a:ln>
            <a:noFill/>
          </a:ln>
        </p:spPr>
      </p:pic>
      <p:pic>
        <p:nvPicPr>
          <p:cNvPr id="65" name="Picture 49" descr=""/>
          <p:cNvPicPr/>
          <p:nvPr/>
        </p:nvPicPr>
        <p:blipFill>
          <a:blip r:embed="rId8"/>
          <a:stretch/>
        </p:blipFill>
        <p:spPr>
          <a:xfrm>
            <a:off x="5364000" y="5657400"/>
            <a:ext cx="1158480" cy="1003320"/>
          </a:xfrm>
          <a:prstGeom prst="rect">
            <a:avLst/>
          </a:prstGeom>
          <a:ln>
            <a:noFill/>
          </a:ln>
        </p:spPr>
      </p:pic>
      <p:pic>
        <p:nvPicPr>
          <p:cNvPr id="66" name="Picture 50" descr=""/>
          <p:cNvPicPr/>
          <p:nvPr/>
        </p:nvPicPr>
        <p:blipFill>
          <a:blip r:embed="rId9"/>
          <a:stretch/>
        </p:blipFill>
        <p:spPr>
          <a:xfrm>
            <a:off x="6894360" y="5657400"/>
            <a:ext cx="2007720" cy="1003320"/>
          </a:xfrm>
          <a:prstGeom prst="rect">
            <a:avLst/>
          </a:prstGeom>
          <a:ln>
            <a:noFill/>
          </a:ln>
        </p:spPr>
      </p:pic>
      <p:pic>
        <p:nvPicPr>
          <p:cNvPr id="67" name="Picture 61" descr=""/>
          <p:cNvPicPr/>
          <p:nvPr/>
        </p:nvPicPr>
        <p:blipFill>
          <a:blip r:embed="rId10"/>
          <a:stretch/>
        </p:blipFill>
        <p:spPr>
          <a:xfrm>
            <a:off x="3904560" y="5649840"/>
            <a:ext cx="1141560" cy="1010880"/>
          </a:xfrm>
          <a:prstGeom prst="rect">
            <a:avLst/>
          </a:prstGeom>
          <a:ln>
            <a:noFill/>
          </a:ln>
        </p:spPr>
      </p:pic>
      <p:pic>
        <p:nvPicPr>
          <p:cNvPr id="68" name="" descr=""/>
          <p:cNvPicPr/>
          <p:nvPr/>
        </p:nvPicPr>
        <p:blipFill>
          <a:blip r:embed="rId11"/>
          <a:stretch/>
        </p:blipFill>
        <p:spPr>
          <a:xfrm>
            <a:off x="360" y="0"/>
            <a:ext cx="360" cy="360"/>
          </a:xfrm>
          <a:prstGeom prst="rect">
            <a:avLst/>
          </a:prstGeom>
          <a:ln>
            <a:noFill/>
          </a:ln>
        </p:spPr>
      </p:pic>
    </p:spTree>
  </p:cSld>
  <p:transition spd="med">
    <p:fade/>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7" name="Picture 45" descr=""/>
          <p:cNvPicPr/>
          <p:nvPr/>
        </p:nvPicPr>
        <p:blipFill>
          <a:blip r:embed="rId1"/>
          <a:stretch/>
        </p:blipFill>
        <p:spPr>
          <a:xfrm>
            <a:off x="273600" y="5688720"/>
            <a:ext cx="1780560" cy="1003320"/>
          </a:xfrm>
          <a:prstGeom prst="rect">
            <a:avLst/>
          </a:prstGeom>
          <a:ln>
            <a:noFill/>
          </a:ln>
        </p:spPr>
      </p:pic>
      <p:pic>
        <p:nvPicPr>
          <p:cNvPr id="198" name="Picture 46" descr=""/>
          <p:cNvPicPr/>
          <p:nvPr/>
        </p:nvPicPr>
        <p:blipFill>
          <a:blip r:embed="rId2"/>
          <a:stretch/>
        </p:blipFill>
        <p:spPr>
          <a:xfrm>
            <a:off x="2597040" y="5657400"/>
            <a:ext cx="936360" cy="1003320"/>
          </a:xfrm>
          <a:prstGeom prst="rect">
            <a:avLst/>
          </a:prstGeom>
          <a:ln>
            <a:noFill/>
          </a:ln>
        </p:spPr>
      </p:pic>
      <p:pic>
        <p:nvPicPr>
          <p:cNvPr id="199" name="Picture 49" descr=""/>
          <p:cNvPicPr/>
          <p:nvPr/>
        </p:nvPicPr>
        <p:blipFill>
          <a:blip r:embed="rId3"/>
          <a:stretch/>
        </p:blipFill>
        <p:spPr>
          <a:xfrm>
            <a:off x="5364000" y="5657400"/>
            <a:ext cx="1158480" cy="1003320"/>
          </a:xfrm>
          <a:prstGeom prst="rect">
            <a:avLst/>
          </a:prstGeom>
          <a:ln>
            <a:noFill/>
          </a:ln>
        </p:spPr>
      </p:pic>
      <p:pic>
        <p:nvPicPr>
          <p:cNvPr id="200" name="Picture 50" descr=""/>
          <p:cNvPicPr/>
          <p:nvPr/>
        </p:nvPicPr>
        <p:blipFill>
          <a:blip r:embed="rId4"/>
          <a:stretch/>
        </p:blipFill>
        <p:spPr>
          <a:xfrm>
            <a:off x="6894360" y="5657400"/>
            <a:ext cx="2007720" cy="1003320"/>
          </a:xfrm>
          <a:prstGeom prst="rect">
            <a:avLst/>
          </a:prstGeom>
          <a:ln>
            <a:noFill/>
          </a:ln>
        </p:spPr>
      </p:pic>
      <p:pic>
        <p:nvPicPr>
          <p:cNvPr id="201" name="Picture 61" descr=""/>
          <p:cNvPicPr/>
          <p:nvPr/>
        </p:nvPicPr>
        <p:blipFill>
          <a:blip r:embed="rId5"/>
          <a:stretch/>
        </p:blipFill>
        <p:spPr>
          <a:xfrm>
            <a:off x="3904560" y="5649840"/>
            <a:ext cx="1141560" cy="1010880"/>
          </a:xfrm>
          <a:prstGeom prst="rect">
            <a:avLst/>
          </a:prstGeom>
          <a:ln>
            <a:noFill/>
          </a:ln>
        </p:spPr>
      </p:pic>
      <p:sp>
        <p:nvSpPr>
          <p:cNvPr id="202" name="CustomShape 1"/>
          <p:cNvSpPr/>
          <p:nvPr/>
        </p:nvSpPr>
        <p:spPr>
          <a:xfrm>
            <a:off x="273600" y="26064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Факторы, определяющие исход поражения</a:t>
            </a:r>
            <a:endParaRPr b="0" lang="ru-RU" sz="1800" spc="-1" strike="noStrike">
              <a:solidFill>
                <a:srgbClr val="000000"/>
              </a:solidFill>
              <a:uFill>
                <a:solidFill>
                  <a:srgbClr val="ffffff"/>
                </a:solidFill>
              </a:uFill>
              <a:latin typeface="Arial"/>
            </a:endParaRPr>
          </a:p>
        </p:txBody>
      </p:sp>
      <p:graphicFrame>
        <p:nvGraphicFramePr>
          <p:cNvPr id="203" name="Table 2"/>
          <p:cNvGraphicFramePr/>
          <p:nvPr/>
        </p:nvGraphicFramePr>
        <p:xfrm>
          <a:off x="226440" y="764640"/>
          <a:ext cx="8593200" cy="4096800"/>
        </p:xfrm>
        <a:graphic>
          <a:graphicData uri="http://schemas.openxmlformats.org/drawingml/2006/table">
            <a:tbl>
              <a:tblPr/>
              <a:tblGrid>
                <a:gridCol w="3625200"/>
                <a:gridCol w="4968360"/>
              </a:tblGrid>
              <a:tr h="270360">
                <a:tc>
                  <a:txBody>
                    <a:bodyPr/>
                    <a:p>
                      <a:pPr algn="ctr">
                        <a:lnSpc>
                          <a:spcPct val="100000"/>
                        </a:lnSpc>
                      </a:pPr>
                      <a:r>
                        <a:rPr b="1" lang="ru-RU" sz="1400" spc="-1" strike="noStrike">
                          <a:solidFill>
                            <a:srgbClr val="ffffff"/>
                          </a:solidFill>
                          <a:uFill>
                            <a:solidFill>
                              <a:srgbClr val="ffffff"/>
                            </a:solidFill>
                          </a:uFill>
                          <a:latin typeface="Calibri"/>
                        </a:rPr>
                        <a:t>Фактор</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400" spc="-1" strike="noStrike">
                          <a:solidFill>
                            <a:srgbClr val="ffffff"/>
                          </a:solidFill>
                          <a:uFill>
                            <a:solidFill>
                              <a:srgbClr val="ffffff"/>
                            </a:solidFill>
                          </a:uFill>
                          <a:latin typeface="Calibri"/>
                        </a:rPr>
                        <a:t>Описание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770840">
                <a:tc>
                  <a:txBody>
                    <a:bodyPr/>
                    <a:p>
                      <a:pPr algn="ctr">
                        <a:lnSpc>
                          <a:spcPct val="100000"/>
                        </a:lnSpc>
                      </a:pPr>
                      <a:r>
                        <a:rPr b="1" lang="ru-RU" sz="1400" spc="-1" strike="noStrike">
                          <a:solidFill>
                            <a:srgbClr val="000000"/>
                          </a:solidFill>
                          <a:uFill>
                            <a:solidFill>
                              <a:srgbClr val="ffffff"/>
                            </a:solidFill>
                          </a:uFill>
                          <a:latin typeface="Calibri"/>
                        </a:rPr>
                        <a:t>Величина тока и напряжения</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По степени физиологического воздействия можно выделить следующие поражающие токи:</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- 0,8-1,2 мА - пороговый ощутимый ток (то наименьшее значение тока, которое человек начинает ощущать);</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- 10-16 мА - пороговый неотпускающий (приковывающий) ток, когда из-за судорожного сокращения рук человек самостоятельно не может освободиться от токоведущих частей;</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- 100 мА - пороговый фибрилляционный ток; он является расчетным поражающим током. При этом необходимо иметь в виду, что вероятность поражения таким током равна 50% при продолжительности его воздействия не менее 0,5 секунды.</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829960">
                <a:tc>
                  <a:txBody>
                    <a:bodyPr/>
                    <a:p>
                      <a:pPr algn="ctr">
                        <a:lnSpc>
                          <a:spcPct val="100000"/>
                        </a:lnSpc>
                      </a:pPr>
                      <a:r>
                        <a:rPr b="1" lang="ru-RU" sz="1400" spc="-1" strike="noStrike">
                          <a:solidFill>
                            <a:srgbClr val="000000"/>
                          </a:solidFill>
                          <a:uFill>
                            <a:solidFill>
                              <a:srgbClr val="ffffff"/>
                            </a:solidFill>
                          </a:uFill>
                          <a:latin typeface="Calibri"/>
                        </a:rPr>
                        <a:t>Продолжительность воздействия тока</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200" spc="-1" strike="noStrike">
                          <a:solidFill>
                            <a:srgbClr val="000000"/>
                          </a:solidFill>
                          <a:uFill>
                            <a:solidFill>
                              <a:srgbClr val="ffffff"/>
                            </a:solidFill>
                          </a:uFill>
                          <a:latin typeface="Calibri"/>
                        </a:rPr>
                        <a:t>Поражение электрическим током возможно лишь в состоянии полного покоя сердца человека, когда отсутствуют сжатие (систола) или расслабление (диастола) желудочков сердца и предсердий. Поэтому при малом времени воздействие тока может не совпадать с фазой полного расслабления, однако всё, что увеличивает темп работы сердца, способствует повышению вероятности остановки сердца при ударе током любой длительности. К таким причинам следует отнести: усталость, возбуждение, голод, жажду, испуг, принятие алкоголя, наркотиков, некоторых лекарств, курение, болезни и т.п.</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pic>
        <p:nvPicPr>
          <p:cNvPr id="204" name="Picture 9" descr=""/>
          <p:cNvPicPr/>
          <p:nvPr/>
        </p:nvPicPr>
        <p:blipFill>
          <a:blip r:embed="rId6"/>
          <a:stretch/>
        </p:blipFill>
        <p:spPr>
          <a:xfrm>
            <a:off x="1065600" y="1448280"/>
            <a:ext cx="1945800" cy="1663920"/>
          </a:xfrm>
          <a:prstGeom prst="rect">
            <a:avLst/>
          </a:prstGeom>
          <a:ln>
            <a:noFill/>
          </a:ln>
        </p:spPr>
      </p:pic>
      <p:pic>
        <p:nvPicPr>
          <p:cNvPr id="205" name="Picture 11" descr=""/>
          <p:cNvPicPr/>
          <p:nvPr/>
        </p:nvPicPr>
        <p:blipFill>
          <a:blip r:embed="rId7"/>
          <a:stretch/>
        </p:blipFill>
        <p:spPr>
          <a:xfrm>
            <a:off x="309960" y="3573000"/>
            <a:ext cx="3326760" cy="1943640"/>
          </a:xfrm>
          <a:prstGeom prst="rect">
            <a:avLst/>
          </a:prstGeom>
          <a:ln>
            <a:noFill/>
          </a:ln>
        </p:spPr>
      </p:pic>
      <p:pic>
        <p:nvPicPr>
          <p:cNvPr id="206" name="" descr=""/>
          <p:cNvPicPr/>
          <p:nvPr/>
        </p:nvPicPr>
        <p:blipFill>
          <a:blip r:embed="rId8"/>
          <a:stretch/>
        </p:blipFill>
        <p:spPr>
          <a:xfrm>
            <a:off x="360" y="0"/>
            <a:ext cx="360" cy="360"/>
          </a:xfrm>
          <a:prstGeom prst="rect">
            <a:avLst/>
          </a:prstGeom>
          <a:ln>
            <a:noFill/>
          </a:ln>
        </p:spPr>
      </p:pic>
    </p:spTree>
  </p:cSld>
  <p:transition spd="med">
    <p:fade/>
  </p:transition>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7" name="Picture 45" descr=""/>
          <p:cNvPicPr/>
          <p:nvPr/>
        </p:nvPicPr>
        <p:blipFill>
          <a:blip r:embed="rId1"/>
          <a:stretch/>
        </p:blipFill>
        <p:spPr>
          <a:xfrm>
            <a:off x="273600" y="5688720"/>
            <a:ext cx="1780560" cy="1003320"/>
          </a:xfrm>
          <a:prstGeom prst="rect">
            <a:avLst/>
          </a:prstGeom>
          <a:ln>
            <a:noFill/>
          </a:ln>
        </p:spPr>
      </p:pic>
      <p:pic>
        <p:nvPicPr>
          <p:cNvPr id="208" name="Picture 46" descr=""/>
          <p:cNvPicPr/>
          <p:nvPr/>
        </p:nvPicPr>
        <p:blipFill>
          <a:blip r:embed="rId2"/>
          <a:stretch/>
        </p:blipFill>
        <p:spPr>
          <a:xfrm>
            <a:off x="2597040" y="5657400"/>
            <a:ext cx="936360" cy="1003320"/>
          </a:xfrm>
          <a:prstGeom prst="rect">
            <a:avLst/>
          </a:prstGeom>
          <a:ln>
            <a:noFill/>
          </a:ln>
        </p:spPr>
      </p:pic>
      <p:pic>
        <p:nvPicPr>
          <p:cNvPr id="209" name="Picture 49" descr=""/>
          <p:cNvPicPr/>
          <p:nvPr/>
        </p:nvPicPr>
        <p:blipFill>
          <a:blip r:embed="rId3"/>
          <a:stretch/>
        </p:blipFill>
        <p:spPr>
          <a:xfrm>
            <a:off x="5364000" y="5657400"/>
            <a:ext cx="1158480" cy="1003320"/>
          </a:xfrm>
          <a:prstGeom prst="rect">
            <a:avLst/>
          </a:prstGeom>
          <a:ln>
            <a:noFill/>
          </a:ln>
        </p:spPr>
      </p:pic>
      <p:pic>
        <p:nvPicPr>
          <p:cNvPr id="210" name="Picture 50" descr=""/>
          <p:cNvPicPr/>
          <p:nvPr/>
        </p:nvPicPr>
        <p:blipFill>
          <a:blip r:embed="rId4"/>
          <a:stretch/>
        </p:blipFill>
        <p:spPr>
          <a:xfrm>
            <a:off x="6894360" y="5657400"/>
            <a:ext cx="2007720" cy="1003320"/>
          </a:xfrm>
          <a:prstGeom prst="rect">
            <a:avLst/>
          </a:prstGeom>
          <a:ln>
            <a:noFill/>
          </a:ln>
        </p:spPr>
      </p:pic>
      <p:pic>
        <p:nvPicPr>
          <p:cNvPr id="211" name="Picture 61" descr=""/>
          <p:cNvPicPr/>
          <p:nvPr/>
        </p:nvPicPr>
        <p:blipFill>
          <a:blip r:embed="rId5"/>
          <a:stretch/>
        </p:blipFill>
        <p:spPr>
          <a:xfrm>
            <a:off x="3904560" y="5649840"/>
            <a:ext cx="1141560" cy="1010880"/>
          </a:xfrm>
          <a:prstGeom prst="rect">
            <a:avLst/>
          </a:prstGeom>
          <a:ln>
            <a:noFill/>
          </a:ln>
        </p:spPr>
      </p:pic>
      <p:sp>
        <p:nvSpPr>
          <p:cNvPr id="212" name="CustomShape 1"/>
          <p:cNvSpPr/>
          <p:nvPr/>
        </p:nvSpPr>
        <p:spPr>
          <a:xfrm>
            <a:off x="273600" y="26064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Факторы, определяющие исход поражения</a:t>
            </a:r>
            <a:endParaRPr b="0" lang="ru-RU" sz="1800" spc="-1" strike="noStrike">
              <a:solidFill>
                <a:srgbClr val="000000"/>
              </a:solidFill>
              <a:uFill>
                <a:solidFill>
                  <a:srgbClr val="ffffff"/>
                </a:solidFill>
              </a:uFill>
              <a:latin typeface="Arial"/>
            </a:endParaRPr>
          </a:p>
        </p:txBody>
      </p:sp>
      <p:graphicFrame>
        <p:nvGraphicFramePr>
          <p:cNvPr id="213" name="Table 2"/>
          <p:cNvGraphicFramePr/>
          <p:nvPr/>
        </p:nvGraphicFramePr>
        <p:xfrm>
          <a:off x="226440" y="764640"/>
          <a:ext cx="8593200" cy="4064400"/>
        </p:xfrm>
        <a:graphic>
          <a:graphicData uri="http://schemas.openxmlformats.org/drawingml/2006/table">
            <a:tbl>
              <a:tblPr/>
              <a:tblGrid>
                <a:gridCol w="3481200"/>
                <a:gridCol w="5112360"/>
              </a:tblGrid>
              <a:tr h="270360">
                <a:tc>
                  <a:txBody>
                    <a:bodyPr/>
                    <a:p>
                      <a:pPr algn="ctr">
                        <a:lnSpc>
                          <a:spcPct val="100000"/>
                        </a:lnSpc>
                      </a:pPr>
                      <a:r>
                        <a:rPr b="1" lang="ru-RU" sz="1400" spc="-1" strike="noStrike">
                          <a:solidFill>
                            <a:srgbClr val="ffffff"/>
                          </a:solidFill>
                          <a:uFill>
                            <a:solidFill>
                              <a:srgbClr val="ffffff"/>
                            </a:solidFill>
                          </a:uFill>
                          <a:latin typeface="Calibri"/>
                        </a:rPr>
                        <a:t>Фактор</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400" spc="-1" strike="noStrike">
                          <a:solidFill>
                            <a:srgbClr val="ffffff"/>
                          </a:solidFill>
                          <a:uFill>
                            <a:solidFill>
                              <a:srgbClr val="ffffff"/>
                            </a:solidFill>
                          </a:uFill>
                          <a:latin typeface="Calibri"/>
                        </a:rPr>
                        <a:t>Описание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318040">
                <a:tc>
                  <a:txBody>
                    <a:bodyPr/>
                    <a:p>
                      <a:pPr algn="ctr">
                        <a:lnSpc>
                          <a:spcPct val="100000"/>
                        </a:lnSpc>
                      </a:pPr>
                      <a:r>
                        <a:rPr b="1" lang="ru-RU" sz="1400" spc="-1" strike="noStrike">
                          <a:solidFill>
                            <a:srgbClr val="000000"/>
                          </a:solidFill>
                          <a:uFill>
                            <a:solidFill>
                              <a:srgbClr val="ffffff"/>
                            </a:solidFill>
                          </a:uFill>
                          <a:latin typeface="Calibri"/>
                        </a:rPr>
                        <a:t>Сопротивление тела</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Величина непостоянная, зависит от конкретных условий, меняется в пределах от нескольких сотен Ом до нескольких мегаОм.</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Сопротивление тела человека определяется в основном величиной наружного сопротивления, а конкретно – состоянием кожи рук толщиной всего лишь 0,2 мм (в первую очередь ее наружным слоем – эпидермисом). Сопротивление тела человека не является постоянной величиной: в условиях повышенной влажности оно снижается в 12 раз, в воде – в 25 раз, резко снижается при принятии алкоголя, но возрастает во время сна в 15-17 раз. Факторы существенно увеличивающие вероятность летального исхода: усталость, возбуждение, алкоголь, наркотики, болезнь и т.п.</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550160">
                <a:tc>
                  <a:txBody>
                    <a:bodyPr/>
                    <a:p>
                      <a:pPr algn="ctr">
                        <a:lnSpc>
                          <a:spcPct val="100000"/>
                        </a:lnSpc>
                      </a:pPr>
                      <a:r>
                        <a:rPr b="1" lang="ru-RU" sz="1400" spc="-1" strike="noStrike">
                          <a:solidFill>
                            <a:srgbClr val="000000"/>
                          </a:solidFill>
                          <a:uFill>
                            <a:solidFill>
                              <a:srgbClr val="ffffff"/>
                            </a:solidFill>
                          </a:uFill>
                          <a:latin typeface="Calibri"/>
                        </a:rPr>
                        <a:t>Петля («путь») тока</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1" lang="ru-RU" sz="1200" spc="-1" strike="noStrike">
                          <a:solidFill>
                            <a:srgbClr val="000000"/>
                          </a:solidFill>
                          <a:uFill>
                            <a:solidFill>
                              <a:srgbClr val="ffffff"/>
                            </a:solidFill>
                          </a:uFill>
                          <a:latin typeface="Calibri"/>
                        </a:rPr>
                        <a:t>Большие петли: </a:t>
                      </a:r>
                      <a:r>
                        <a:rPr b="0" lang="ru-RU" sz="1200" spc="-1" strike="noStrike">
                          <a:solidFill>
                            <a:srgbClr val="000000"/>
                          </a:solidFill>
                          <a:uFill>
                            <a:solidFill>
                              <a:srgbClr val="ffffff"/>
                            </a:solidFill>
                          </a:uFill>
                          <a:latin typeface="Calibri"/>
                        </a:rPr>
                        <a:t>«правая рука-ноги» (20 % случаев поражения), «левая рука-ноги» (17 %), «обе руки-ноги» (12 %), «голова-ноги» (5 %), «рука-рука» (40 %). В этих случаях через сердце протекает 8-12 % от полного значения тока.</a:t>
                      </a:r>
                      <a:endParaRPr b="0" lang="ru-RU" sz="1800" spc="-1" strike="noStrike">
                        <a:solidFill>
                          <a:srgbClr val="000000"/>
                        </a:solidFill>
                        <a:uFill>
                          <a:solidFill>
                            <a:srgbClr val="ffffff"/>
                          </a:solidFill>
                        </a:uFill>
                        <a:latin typeface="Arial"/>
                      </a:endParaRPr>
                    </a:p>
                    <a:p>
                      <a:pPr>
                        <a:lnSpc>
                          <a:spcPct val="100000"/>
                        </a:lnSpc>
                      </a:pPr>
                      <a:r>
                        <a:rPr b="1" lang="ru-RU" sz="1200" spc="-1" strike="noStrike">
                          <a:solidFill>
                            <a:srgbClr val="000000"/>
                          </a:solidFill>
                          <a:uFill>
                            <a:solidFill>
                              <a:srgbClr val="ffffff"/>
                            </a:solidFill>
                          </a:uFill>
                          <a:latin typeface="Calibri"/>
                        </a:rPr>
                        <a:t>Малая петля: </a:t>
                      </a:r>
                      <a:r>
                        <a:rPr b="0" lang="ru-RU" sz="1200" spc="-1" strike="noStrike">
                          <a:solidFill>
                            <a:srgbClr val="000000"/>
                          </a:solidFill>
                          <a:uFill>
                            <a:solidFill>
                              <a:srgbClr val="ffffff"/>
                            </a:solidFill>
                          </a:uFill>
                          <a:latin typeface="Calibri"/>
                        </a:rPr>
                        <a:t>«нога-нога». Через сердце протекает всего около 0,4 % от полного тока. Эта петля возникает, когда человек оказывается в зоне растекания тока, попадая под шаговое напряжение.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294200">
                <a:tc>
                  <a:txBody>
                    <a:bodyPr/>
                    <a:p>
                      <a:pPr algn="ctr">
                        <a:lnSpc>
                          <a:spcPct val="100000"/>
                        </a:lnSpc>
                      </a:pPr>
                      <a:r>
                        <a:rPr b="1" lang="ru-RU" sz="1400" spc="-1" strike="noStrike">
                          <a:solidFill>
                            <a:srgbClr val="000000"/>
                          </a:solidFill>
                          <a:uFill>
                            <a:solidFill>
                              <a:srgbClr val="ffffff"/>
                            </a:solidFill>
                          </a:uFill>
                          <a:latin typeface="Calibri"/>
                        </a:rPr>
                        <a:t>Помещение (условия работы)</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Помещения делятся на помещения</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 с повышенной опасностью;</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 без повышенной опасности, особо опасные помещения;</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 особо опасные помещения.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pic>
        <p:nvPicPr>
          <p:cNvPr id="214" name="Picture 12" descr=""/>
          <p:cNvPicPr/>
          <p:nvPr/>
        </p:nvPicPr>
        <p:blipFill>
          <a:blip r:embed="rId6"/>
          <a:stretch/>
        </p:blipFill>
        <p:spPr>
          <a:xfrm>
            <a:off x="1003680" y="1420560"/>
            <a:ext cx="2101320" cy="1575720"/>
          </a:xfrm>
          <a:prstGeom prst="rect">
            <a:avLst/>
          </a:prstGeom>
          <a:ln>
            <a:noFill/>
          </a:ln>
        </p:spPr>
      </p:pic>
      <p:pic>
        <p:nvPicPr>
          <p:cNvPr id="215" name="Picture 20" descr=""/>
          <p:cNvPicPr/>
          <p:nvPr/>
        </p:nvPicPr>
        <p:blipFill>
          <a:blip r:embed="rId7"/>
          <a:stretch/>
        </p:blipFill>
        <p:spPr>
          <a:xfrm>
            <a:off x="611640" y="3357000"/>
            <a:ext cx="2735640" cy="1093680"/>
          </a:xfrm>
          <a:prstGeom prst="rect">
            <a:avLst/>
          </a:prstGeom>
          <a:ln>
            <a:noFill/>
          </a:ln>
        </p:spPr>
      </p:pic>
      <p:pic>
        <p:nvPicPr>
          <p:cNvPr id="216" name="Picture 21" descr=""/>
          <p:cNvPicPr/>
          <p:nvPr/>
        </p:nvPicPr>
        <p:blipFill>
          <a:blip r:embed="rId8"/>
          <a:stretch/>
        </p:blipFill>
        <p:spPr>
          <a:xfrm>
            <a:off x="1164240" y="4786920"/>
            <a:ext cx="1607040" cy="803160"/>
          </a:xfrm>
          <a:prstGeom prst="rect">
            <a:avLst/>
          </a:prstGeom>
          <a:ln>
            <a:noFill/>
          </a:ln>
        </p:spPr>
      </p:pic>
      <p:pic>
        <p:nvPicPr>
          <p:cNvPr id="217" name="" descr=""/>
          <p:cNvPicPr/>
          <p:nvPr/>
        </p:nvPicPr>
        <p:blipFill>
          <a:blip r:embed="rId9"/>
          <a:stretch/>
        </p:blipFill>
        <p:spPr>
          <a:xfrm>
            <a:off x="360" y="0"/>
            <a:ext cx="360" cy="360"/>
          </a:xfrm>
          <a:prstGeom prst="rect">
            <a:avLst/>
          </a:prstGeom>
          <a:ln>
            <a:noFill/>
          </a:ln>
        </p:spPr>
      </p:pic>
    </p:spTree>
  </p:cSld>
  <p:transition spd="med">
    <p:fade/>
  </p:transition>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8" name="Picture 45" descr=""/>
          <p:cNvPicPr/>
          <p:nvPr/>
        </p:nvPicPr>
        <p:blipFill>
          <a:blip r:embed="rId1"/>
          <a:stretch/>
        </p:blipFill>
        <p:spPr>
          <a:xfrm>
            <a:off x="273600" y="5688720"/>
            <a:ext cx="1780560" cy="1003320"/>
          </a:xfrm>
          <a:prstGeom prst="rect">
            <a:avLst/>
          </a:prstGeom>
          <a:ln>
            <a:noFill/>
          </a:ln>
        </p:spPr>
      </p:pic>
      <p:pic>
        <p:nvPicPr>
          <p:cNvPr id="219" name="Picture 46" descr=""/>
          <p:cNvPicPr/>
          <p:nvPr/>
        </p:nvPicPr>
        <p:blipFill>
          <a:blip r:embed="rId2"/>
          <a:stretch/>
        </p:blipFill>
        <p:spPr>
          <a:xfrm>
            <a:off x="2597040" y="5657400"/>
            <a:ext cx="936360" cy="1003320"/>
          </a:xfrm>
          <a:prstGeom prst="rect">
            <a:avLst/>
          </a:prstGeom>
          <a:ln>
            <a:noFill/>
          </a:ln>
        </p:spPr>
      </p:pic>
      <p:pic>
        <p:nvPicPr>
          <p:cNvPr id="220" name="Picture 49" descr=""/>
          <p:cNvPicPr/>
          <p:nvPr/>
        </p:nvPicPr>
        <p:blipFill>
          <a:blip r:embed="rId3"/>
          <a:stretch/>
        </p:blipFill>
        <p:spPr>
          <a:xfrm>
            <a:off x="5364000" y="5657400"/>
            <a:ext cx="1158480" cy="1003320"/>
          </a:xfrm>
          <a:prstGeom prst="rect">
            <a:avLst/>
          </a:prstGeom>
          <a:ln>
            <a:noFill/>
          </a:ln>
        </p:spPr>
      </p:pic>
      <p:pic>
        <p:nvPicPr>
          <p:cNvPr id="221" name="Picture 50" descr=""/>
          <p:cNvPicPr/>
          <p:nvPr/>
        </p:nvPicPr>
        <p:blipFill>
          <a:blip r:embed="rId4"/>
          <a:stretch/>
        </p:blipFill>
        <p:spPr>
          <a:xfrm>
            <a:off x="6894360" y="5657400"/>
            <a:ext cx="2007720" cy="1003320"/>
          </a:xfrm>
          <a:prstGeom prst="rect">
            <a:avLst/>
          </a:prstGeom>
          <a:ln>
            <a:noFill/>
          </a:ln>
        </p:spPr>
      </p:pic>
      <p:pic>
        <p:nvPicPr>
          <p:cNvPr id="222" name="Picture 61" descr=""/>
          <p:cNvPicPr/>
          <p:nvPr/>
        </p:nvPicPr>
        <p:blipFill>
          <a:blip r:embed="rId5"/>
          <a:stretch/>
        </p:blipFill>
        <p:spPr>
          <a:xfrm>
            <a:off x="3904560" y="5649840"/>
            <a:ext cx="1141560" cy="1010880"/>
          </a:xfrm>
          <a:prstGeom prst="rect">
            <a:avLst/>
          </a:prstGeom>
          <a:ln>
            <a:noFill/>
          </a:ln>
        </p:spPr>
      </p:pic>
      <p:sp>
        <p:nvSpPr>
          <p:cNvPr id="223" name="CustomShape 1"/>
          <p:cNvSpPr/>
          <p:nvPr/>
        </p:nvSpPr>
        <p:spPr>
          <a:xfrm>
            <a:off x="273600" y="18864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800" spc="-1" strike="noStrike">
                <a:solidFill>
                  <a:srgbClr val="1f497d"/>
                </a:solidFill>
                <a:uFill>
                  <a:solidFill>
                    <a:srgbClr val="ffffff"/>
                  </a:solidFill>
                </a:uFill>
                <a:latin typeface="Calibri"/>
                <a:ea typeface="DejaVu Sans"/>
              </a:rPr>
              <a:t>Меры предосторожности при использовании электрических приборов и сетей</a:t>
            </a:r>
            <a:endParaRPr b="0" lang="ru-RU" sz="1800" spc="-1" strike="noStrike">
              <a:solidFill>
                <a:srgbClr val="000000"/>
              </a:solidFill>
              <a:uFill>
                <a:solidFill>
                  <a:srgbClr val="ffffff"/>
                </a:solidFill>
              </a:uFill>
              <a:latin typeface="Arial"/>
            </a:endParaRPr>
          </a:p>
        </p:txBody>
      </p:sp>
      <p:graphicFrame>
        <p:nvGraphicFramePr>
          <p:cNvPr id="224" name="Table 2"/>
          <p:cNvGraphicFramePr/>
          <p:nvPr/>
        </p:nvGraphicFramePr>
        <p:xfrm>
          <a:off x="227160" y="603000"/>
          <a:ext cx="8674920" cy="4265280"/>
        </p:xfrm>
        <a:graphic>
          <a:graphicData uri="http://schemas.openxmlformats.org/drawingml/2006/table">
            <a:tbl>
              <a:tblPr/>
              <a:tblGrid>
                <a:gridCol w="2133000"/>
                <a:gridCol w="6542280"/>
              </a:tblGrid>
              <a:tr h="270360">
                <a:tc>
                  <a:txBody>
                    <a:bodyPr/>
                    <a:p>
                      <a:pPr algn="ctr">
                        <a:lnSpc>
                          <a:spcPct val="100000"/>
                        </a:lnSpc>
                      </a:pPr>
                      <a:r>
                        <a:rPr b="1" lang="ru-RU" sz="1400" spc="-1" strike="noStrike">
                          <a:solidFill>
                            <a:srgbClr val="ffffff"/>
                          </a:solidFill>
                          <a:uFill>
                            <a:solidFill>
                              <a:srgbClr val="ffffff"/>
                            </a:solidFill>
                          </a:uFill>
                          <a:latin typeface="Calibri"/>
                        </a:rPr>
                        <a:t>Мера</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400" spc="-1" strike="noStrike">
                          <a:solidFill>
                            <a:srgbClr val="ffffff"/>
                          </a:solidFill>
                          <a:uFill>
                            <a:solidFill>
                              <a:srgbClr val="ffffff"/>
                            </a:solidFill>
                          </a:uFill>
                          <a:latin typeface="Calibri"/>
                        </a:rPr>
                        <a:t>Описание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782280">
                <a:tc>
                  <a:txBody>
                    <a:bodyPr/>
                    <a:p>
                      <a:pPr algn="ctr">
                        <a:lnSpc>
                          <a:spcPct val="100000"/>
                        </a:lnSpc>
                      </a:pPr>
                      <a:r>
                        <a:rPr b="1" lang="ru-RU" sz="1400" spc="-1" strike="noStrike">
                          <a:solidFill>
                            <a:srgbClr val="000000"/>
                          </a:solidFill>
                          <a:uFill>
                            <a:solidFill>
                              <a:srgbClr val="ffffff"/>
                            </a:solidFill>
                          </a:uFill>
                          <a:latin typeface="Calibri"/>
                        </a:rPr>
                        <a:t>Защита проводов</a:t>
                      </a:r>
                      <a:endParaRPr b="0" lang="ru-RU" sz="1800" spc="-1" strike="noStrike">
                        <a:solidFill>
                          <a:srgbClr val="000000"/>
                        </a:solidFill>
                        <a:uFill>
                          <a:solidFill>
                            <a:srgbClr val="ffffff"/>
                          </a:solidFill>
                        </a:uFill>
                        <a:latin typeface="Arial"/>
                      </a:endParaRPr>
                    </a:p>
                    <a:p>
                      <a:pPr algn="ct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Электропроводка должна иметь исправную защиту от коротких замыканий. Защита осуществляется обычно предохранителями или автоматическими выключателями на групповом щитке. Запрещено применять вместо предохранителей так называемые «жучки».</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55000">
                <a:tc>
                  <a:txBody>
                    <a:bodyPr/>
                    <a:p>
                      <a:pPr algn="ctr">
                        <a:lnSpc>
                          <a:spcPct val="100000"/>
                        </a:lnSpc>
                      </a:pPr>
                      <a:r>
                        <a:rPr b="1" lang="ru-RU" sz="1400" spc="-1" strike="noStrike">
                          <a:solidFill>
                            <a:srgbClr val="000000"/>
                          </a:solidFill>
                          <a:uFill>
                            <a:solidFill>
                              <a:srgbClr val="ffffff"/>
                            </a:solidFill>
                          </a:uFill>
                          <a:latin typeface="Calibri"/>
                        </a:rPr>
                        <a:t>Исправность изоляции</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200" spc="-1" strike="noStrike">
                          <a:solidFill>
                            <a:srgbClr val="000000"/>
                          </a:solidFill>
                          <a:uFill>
                            <a:solidFill>
                              <a:srgbClr val="ffffff"/>
                            </a:solidFill>
                          </a:uFill>
                          <a:latin typeface="Calibri"/>
                        </a:rPr>
                        <a:t>Ветхая или поврежденная изоляция электрических проводов может быть причиной пожара, несчастного случая и утечки электроэнергии. Нельзя защемлять электрические провода дверьми, оконными рамами, закреплять провода на гвоздях, оттягивать их веревкой или проволокой. Недопустимо заклеивать провода обоями, бумагой, закрывать драпировкой, коврами, прокладывать провода за батареями парового и водяного отопления.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007640">
                <a:tc>
                  <a:txBody>
                    <a:bodyPr/>
                    <a:p>
                      <a:pPr>
                        <a:lnSpc>
                          <a:spcPct val="100000"/>
                        </a:lnSpc>
                      </a:pPr>
                      <a:r>
                        <a:rPr b="1" lang="ru-RU" sz="1400" spc="-1" strike="noStrike">
                          <a:solidFill>
                            <a:srgbClr val="000000"/>
                          </a:solidFill>
                          <a:uFill>
                            <a:solidFill>
                              <a:srgbClr val="ffffff"/>
                            </a:solidFill>
                          </a:uFill>
                          <a:latin typeface="Calibri"/>
                        </a:rPr>
                        <a:t>Электрическая арматура</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Защитные крышки выключателей и прочей арматуры должны быть всегда на месте. Проводка к выключателям и штепсельным розеткам должна быть смонтирована надежно. Следить за состоянием шнуров, соединяющих прибор со штепсельной вилкой. Не допускать перекручивания шнуров, узлов в них, чрезмерного износа оплетки, изоляции, оголения токоведущих жил и соединения их на металлический корпус арматуры. Вилка должна хорошо (плотно) держаться в розетке.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55000">
                <a:tc>
                  <a:txBody>
                    <a:bodyPr/>
                    <a:p>
                      <a:pPr>
                        <a:lnSpc>
                          <a:spcPct val="100000"/>
                        </a:lnSpc>
                      </a:pPr>
                      <a:r>
                        <a:rPr b="1" lang="ru-RU" sz="1400" spc="-1" strike="noStrike">
                          <a:solidFill>
                            <a:srgbClr val="000000"/>
                          </a:solidFill>
                          <a:uFill>
                            <a:solidFill>
                              <a:srgbClr val="ffffff"/>
                            </a:solidFill>
                          </a:uFill>
                          <a:latin typeface="Calibri"/>
                        </a:rPr>
                        <a:t>Осветительные приборы</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200" spc="-1" strike="noStrike">
                          <a:solidFill>
                            <a:srgbClr val="000000"/>
                          </a:solidFill>
                          <a:uFill>
                            <a:solidFill>
                              <a:srgbClr val="ffffff"/>
                            </a:solidFill>
                          </a:uFill>
                          <a:latin typeface="Calibri"/>
                        </a:rPr>
                        <a:t>Замена ламп накаливания:</a:t>
                      </a:r>
                      <a:endParaRPr b="0" lang="ru-RU" sz="1800" spc="-1" strike="noStrike">
                        <a:solidFill>
                          <a:srgbClr val="000000"/>
                        </a:solidFill>
                        <a:uFill>
                          <a:solidFill>
                            <a:srgbClr val="ffffff"/>
                          </a:solidFill>
                        </a:uFill>
                        <a:latin typeface="Arial"/>
                      </a:endParaRPr>
                    </a:p>
                    <a:p>
                      <a:pPr marL="171360" indent="-170640">
                        <a:lnSpc>
                          <a:spcPct val="100000"/>
                        </a:lnSpc>
                        <a:buClr>
                          <a:srgbClr val="000000"/>
                        </a:buClr>
                        <a:buFont typeface="StarSymbol"/>
                        <a:buChar char="-"/>
                      </a:pPr>
                      <a:r>
                        <a:rPr b="0" lang="ru-RU" sz="1200" spc="-1" strike="noStrike">
                          <a:solidFill>
                            <a:srgbClr val="000000"/>
                          </a:solidFill>
                          <a:uFill>
                            <a:solidFill>
                              <a:srgbClr val="ffffff"/>
                            </a:solidFill>
                          </a:uFill>
                          <a:latin typeface="Calibri"/>
                        </a:rPr>
                        <a:t>только при отключенном положении выключателя лампы;</a:t>
                      </a:r>
                      <a:endParaRPr b="0" lang="ru-RU" sz="1800" spc="-1" strike="noStrike">
                        <a:solidFill>
                          <a:srgbClr val="000000"/>
                        </a:solidFill>
                        <a:uFill>
                          <a:solidFill>
                            <a:srgbClr val="ffffff"/>
                          </a:solidFill>
                        </a:uFill>
                        <a:latin typeface="Arial"/>
                      </a:endParaRPr>
                    </a:p>
                    <a:p>
                      <a:pPr marL="171360" indent="-170640">
                        <a:lnSpc>
                          <a:spcPct val="100000"/>
                        </a:lnSpc>
                        <a:buClr>
                          <a:srgbClr val="000000"/>
                        </a:buClr>
                        <a:buFont typeface="StarSymbol"/>
                        <a:buChar char="-"/>
                      </a:pPr>
                      <a:r>
                        <a:rPr b="0" lang="ru-RU" sz="1200" spc="-1" strike="noStrike">
                          <a:solidFill>
                            <a:srgbClr val="000000"/>
                          </a:solidFill>
                          <a:uFill>
                            <a:solidFill>
                              <a:srgbClr val="ffffff"/>
                            </a:solidFill>
                          </a:uFill>
                          <a:latin typeface="Calibri"/>
                        </a:rPr>
                        <a:t>касайтесь колбы, а не цоколя;</a:t>
                      </a:r>
                      <a:endParaRPr b="0" lang="ru-RU" sz="1800" spc="-1" strike="noStrike">
                        <a:solidFill>
                          <a:srgbClr val="000000"/>
                        </a:solidFill>
                        <a:uFill>
                          <a:solidFill>
                            <a:srgbClr val="ffffff"/>
                          </a:solidFill>
                        </a:uFill>
                        <a:latin typeface="Arial"/>
                      </a:endParaRPr>
                    </a:p>
                    <a:p>
                      <a:pPr marL="171360" indent="-170640">
                        <a:lnSpc>
                          <a:spcPct val="100000"/>
                        </a:lnSpc>
                        <a:buClr>
                          <a:srgbClr val="000000"/>
                        </a:buClr>
                        <a:buFont typeface="StarSymbol"/>
                        <a:buChar char="-"/>
                      </a:pPr>
                      <a:r>
                        <a:rPr b="0" lang="ru-RU" sz="1200" spc="-1" strike="noStrike">
                          <a:solidFill>
                            <a:srgbClr val="000000"/>
                          </a:solidFill>
                          <a:uFill>
                            <a:solidFill>
                              <a:srgbClr val="ffffff"/>
                            </a:solidFill>
                          </a:uFill>
                          <a:latin typeface="Calibri"/>
                        </a:rPr>
                        <a:t>не работайте мокрыми руками;</a:t>
                      </a:r>
                      <a:endParaRPr b="0" lang="ru-RU" sz="1800" spc="-1" strike="noStrike">
                        <a:solidFill>
                          <a:srgbClr val="000000"/>
                        </a:solidFill>
                        <a:uFill>
                          <a:solidFill>
                            <a:srgbClr val="ffffff"/>
                          </a:solidFill>
                        </a:uFill>
                        <a:latin typeface="Arial"/>
                      </a:endParaRPr>
                    </a:p>
                    <a:p>
                      <a:pPr marL="171360" indent="-170640">
                        <a:lnSpc>
                          <a:spcPct val="100000"/>
                        </a:lnSpc>
                        <a:buClr>
                          <a:srgbClr val="000000"/>
                        </a:buClr>
                        <a:buFont typeface="StarSymbol"/>
                        <a:buChar char="-"/>
                      </a:pPr>
                      <a:r>
                        <a:rPr b="0" lang="ru-RU" sz="1200" spc="-1" strike="noStrike">
                          <a:solidFill>
                            <a:srgbClr val="000000"/>
                          </a:solidFill>
                          <a:uFill>
                            <a:solidFill>
                              <a:srgbClr val="ffffff"/>
                            </a:solidFill>
                          </a:uFill>
                          <a:latin typeface="Calibri"/>
                        </a:rPr>
                        <a:t>не смотрите на лампу в момент включения – она может взорваться.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782280">
                <a:tc>
                  <a:txBody>
                    <a:bodyPr/>
                    <a:p>
                      <a:pPr>
                        <a:lnSpc>
                          <a:spcPct val="100000"/>
                        </a:lnSpc>
                      </a:pPr>
                      <a:r>
                        <a:rPr b="1" lang="ru-RU" sz="1400" spc="-1" strike="noStrike">
                          <a:solidFill>
                            <a:srgbClr val="000000"/>
                          </a:solidFill>
                          <a:uFill>
                            <a:solidFill>
                              <a:srgbClr val="ffffff"/>
                            </a:solidFill>
                          </a:uFill>
                          <a:latin typeface="Calibri"/>
                        </a:rPr>
                        <a:t>Электронагревательные </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Применять только заводского изготовления. Проверить напряжение сети. Вилку вынимать за колодку, а не за провод. Заполнение чайников, кастрюль, кофейников производить в отключенном их состоянии. Погружные кипятильники включать при их нахождении в воде. Электроплитки должны стоять на огнестойком основании. Недопустима близость к ЛВЖ и т.п.</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pic>
        <p:nvPicPr>
          <p:cNvPr id="225" name="Picture 3" descr=""/>
          <p:cNvPicPr/>
          <p:nvPr/>
        </p:nvPicPr>
        <p:blipFill>
          <a:blip r:embed="rId6"/>
          <a:stretch/>
        </p:blipFill>
        <p:spPr>
          <a:xfrm>
            <a:off x="804600" y="1159920"/>
            <a:ext cx="1064160" cy="366840"/>
          </a:xfrm>
          <a:prstGeom prst="rect">
            <a:avLst/>
          </a:prstGeom>
          <a:ln>
            <a:noFill/>
          </a:ln>
        </p:spPr>
      </p:pic>
      <p:pic>
        <p:nvPicPr>
          <p:cNvPr id="226" name="Picture 8" descr=""/>
          <p:cNvPicPr/>
          <p:nvPr/>
        </p:nvPicPr>
        <p:blipFill>
          <a:blip r:embed="rId7"/>
          <a:stretch/>
        </p:blipFill>
        <p:spPr>
          <a:xfrm>
            <a:off x="888480" y="1845000"/>
            <a:ext cx="896400" cy="681480"/>
          </a:xfrm>
          <a:prstGeom prst="rect">
            <a:avLst/>
          </a:prstGeom>
          <a:ln>
            <a:noFill/>
          </a:ln>
        </p:spPr>
      </p:pic>
      <p:pic>
        <p:nvPicPr>
          <p:cNvPr id="227" name="Picture 10" descr=""/>
          <p:cNvPicPr/>
          <p:nvPr/>
        </p:nvPicPr>
        <p:blipFill>
          <a:blip r:embed="rId8"/>
          <a:stretch/>
        </p:blipFill>
        <p:spPr>
          <a:xfrm>
            <a:off x="653760" y="2925000"/>
            <a:ext cx="1215360" cy="809640"/>
          </a:xfrm>
          <a:prstGeom prst="rect">
            <a:avLst/>
          </a:prstGeom>
          <a:ln>
            <a:noFill/>
          </a:ln>
        </p:spPr>
      </p:pic>
      <p:pic>
        <p:nvPicPr>
          <p:cNvPr id="228" name="Picture 15" descr=""/>
          <p:cNvPicPr/>
          <p:nvPr/>
        </p:nvPicPr>
        <p:blipFill>
          <a:blip r:embed="rId9"/>
          <a:stretch/>
        </p:blipFill>
        <p:spPr>
          <a:xfrm>
            <a:off x="888480" y="4043160"/>
            <a:ext cx="896400" cy="672120"/>
          </a:xfrm>
          <a:prstGeom prst="rect">
            <a:avLst/>
          </a:prstGeom>
          <a:ln>
            <a:noFill/>
          </a:ln>
        </p:spPr>
      </p:pic>
      <p:pic>
        <p:nvPicPr>
          <p:cNvPr id="229" name="Picture 17" descr=""/>
          <p:cNvPicPr/>
          <p:nvPr/>
        </p:nvPicPr>
        <p:blipFill>
          <a:blip r:embed="rId10"/>
          <a:stretch/>
        </p:blipFill>
        <p:spPr>
          <a:xfrm>
            <a:off x="680040" y="5061960"/>
            <a:ext cx="1162440" cy="495000"/>
          </a:xfrm>
          <a:prstGeom prst="rect">
            <a:avLst/>
          </a:prstGeom>
          <a:ln>
            <a:noFill/>
          </a:ln>
        </p:spPr>
      </p:pic>
      <p:pic>
        <p:nvPicPr>
          <p:cNvPr id="230" name="" descr=""/>
          <p:cNvPicPr/>
          <p:nvPr/>
        </p:nvPicPr>
        <p:blipFill>
          <a:blip r:embed="rId11"/>
          <a:stretch/>
        </p:blipFill>
        <p:spPr>
          <a:xfrm>
            <a:off x="360" y="0"/>
            <a:ext cx="360" cy="360"/>
          </a:xfrm>
          <a:prstGeom prst="rect">
            <a:avLst/>
          </a:prstGeom>
          <a:ln>
            <a:noFill/>
          </a:ln>
        </p:spPr>
      </p:pic>
    </p:spTree>
  </p:cSld>
  <p:transition spd="med">
    <p:fade/>
  </p:transition>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1" name="Picture 45" descr=""/>
          <p:cNvPicPr/>
          <p:nvPr/>
        </p:nvPicPr>
        <p:blipFill>
          <a:blip r:embed="rId1"/>
          <a:stretch/>
        </p:blipFill>
        <p:spPr>
          <a:xfrm>
            <a:off x="273600" y="5688720"/>
            <a:ext cx="1780560" cy="1003320"/>
          </a:xfrm>
          <a:prstGeom prst="rect">
            <a:avLst/>
          </a:prstGeom>
          <a:ln>
            <a:noFill/>
          </a:ln>
        </p:spPr>
      </p:pic>
      <p:pic>
        <p:nvPicPr>
          <p:cNvPr id="232" name="Picture 46" descr=""/>
          <p:cNvPicPr/>
          <p:nvPr/>
        </p:nvPicPr>
        <p:blipFill>
          <a:blip r:embed="rId2"/>
          <a:stretch/>
        </p:blipFill>
        <p:spPr>
          <a:xfrm>
            <a:off x="2597040" y="5657400"/>
            <a:ext cx="936360" cy="1003320"/>
          </a:xfrm>
          <a:prstGeom prst="rect">
            <a:avLst/>
          </a:prstGeom>
          <a:ln>
            <a:noFill/>
          </a:ln>
        </p:spPr>
      </p:pic>
      <p:pic>
        <p:nvPicPr>
          <p:cNvPr id="233" name="Picture 49" descr=""/>
          <p:cNvPicPr/>
          <p:nvPr/>
        </p:nvPicPr>
        <p:blipFill>
          <a:blip r:embed="rId3"/>
          <a:stretch/>
        </p:blipFill>
        <p:spPr>
          <a:xfrm>
            <a:off x="5364000" y="5657400"/>
            <a:ext cx="1158480" cy="1003320"/>
          </a:xfrm>
          <a:prstGeom prst="rect">
            <a:avLst/>
          </a:prstGeom>
          <a:ln>
            <a:noFill/>
          </a:ln>
        </p:spPr>
      </p:pic>
      <p:pic>
        <p:nvPicPr>
          <p:cNvPr id="234" name="Picture 50" descr=""/>
          <p:cNvPicPr/>
          <p:nvPr/>
        </p:nvPicPr>
        <p:blipFill>
          <a:blip r:embed="rId4"/>
          <a:stretch/>
        </p:blipFill>
        <p:spPr>
          <a:xfrm>
            <a:off x="6894360" y="5657400"/>
            <a:ext cx="2007720" cy="1003320"/>
          </a:xfrm>
          <a:prstGeom prst="rect">
            <a:avLst/>
          </a:prstGeom>
          <a:ln>
            <a:noFill/>
          </a:ln>
        </p:spPr>
      </p:pic>
      <p:pic>
        <p:nvPicPr>
          <p:cNvPr id="235" name="Picture 61" descr=""/>
          <p:cNvPicPr/>
          <p:nvPr/>
        </p:nvPicPr>
        <p:blipFill>
          <a:blip r:embed="rId5"/>
          <a:stretch/>
        </p:blipFill>
        <p:spPr>
          <a:xfrm>
            <a:off x="3904560" y="5649840"/>
            <a:ext cx="1141560" cy="1010880"/>
          </a:xfrm>
          <a:prstGeom prst="rect">
            <a:avLst/>
          </a:prstGeom>
          <a:ln>
            <a:noFill/>
          </a:ln>
        </p:spPr>
      </p:pic>
      <p:sp>
        <p:nvSpPr>
          <p:cNvPr id="236" name="CustomShape 1"/>
          <p:cNvSpPr/>
          <p:nvPr/>
        </p:nvSpPr>
        <p:spPr>
          <a:xfrm>
            <a:off x="274680" y="4149000"/>
            <a:ext cx="8561520" cy="1015920"/>
          </a:xfrm>
          <a:prstGeom prst="rect">
            <a:avLst/>
          </a:prstGeom>
          <a:noFill/>
          <a:ln>
            <a:noFill/>
          </a:ln>
        </p:spPr>
        <p:style>
          <a:lnRef idx="0"/>
          <a:fillRef idx="0"/>
          <a:effectRef idx="0"/>
          <a:fontRef idx="minor"/>
        </p:style>
      </p:sp>
      <p:sp>
        <p:nvSpPr>
          <p:cNvPr id="237" name="CustomShape 2"/>
          <p:cNvSpPr/>
          <p:nvPr/>
        </p:nvSpPr>
        <p:spPr>
          <a:xfrm>
            <a:off x="241560" y="18864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Плакаты по электробезопасности: запрещающие</a:t>
            </a:r>
            <a:endParaRPr b="0" lang="ru-RU" sz="1800" spc="-1" strike="noStrike">
              <a:solidFill>
                <a:srgbClr val="000000"/>
              </a:solidFill>
              <a:uFill>
                <a:solidFill>
                  <a:srgbClr val="ffffff"/>
                </a:solidFill>
              </a:uFill>
              <a:latin typeface="Arial"/>
            </a:endParaRPr>
          </a:p>
        </p:txBody>
      </p:sp>
      <p:graphicFrame>
        <p:nvGraphicFramePr>
          <p:cNvPr id="238" name="Table 3"/>
          <p:cNvGraphicFramePr/>
          <p:nvPr/>
        </p:nvGraphicFramePr>
        <p:xfrm>
          <a:off x="424440" y="676440"/>
          <a:ext cx="8262000" cy="4162320"/>
        </p:xfrm>
        <a:graphic>
          <a:graphicData uri="http://schemas.openxmlformats.org/drawingml/2006/table">
            <a:tbl>
              <a:tblPr/>
              <a:tblGrid>
                <a:gridCol w="1881720"/>
                <a:gridCol w="2808000"/>
                <a:gridCol w="3572640"/>
              </a:tblGrid>
              <a:tr h="294480">
                <a:tc>
                  <a:txBody>
                    <a:bodyPr/>
                    <a:p>
                      <a:pPr algn="ctr">
                        <a:lnSpc>
                          <a:spcPct val="100000"/>
                        </a:lnSpc>
                      </a:pPr>
                      <a:r>
                        <a:rPr b="1" lang="ru-RU" sz="1600" spc="-1" strike="noStrike">
                          <a:solidFill>
                            <a:srgbClr val="ffffff"/>
                          </a:solidFill>
                          <a:uFill>
                            <a:solidFill>
                              <a:srgbClr val="ffffff"/>
                            </a:solidFill>
                          </a:uFill>
                          <a:latin typeface="Calibri"/>
                        </a:rPr>
                        <a:t>Внешний вид</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600" spc="-1" strike="noStrike">
                          <a:solidFill>
                            <a:srgbClr val="ffffff"/>
                          </a:solidFill>
                          <a:uFill>
                            <a:solidFill>
                              <a:srgbClr val="ffffff"/>
                            </a:solidFill>
                          </a:uFill>
                          <a:latin typeface="Calibri"/>
                        </a:rPr>
                        <a:t>Назначение и наименование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600" spc="-1" strike="noStrike">
                          <a:solidFill>
                            <a:srgbClr val="ffffff"/>
                          </a:solidFill>
                          <a:uFill>
                            <a:solidFill>
                              <a:srgbClr val="ffffff"/>
                            </a:solidFill>
                          </a:uFill>
                          <a:latin typeface="Calibri"/>
                        </a:rPr>
                        <a:t>Область применения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98460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400" spc="-1" strike="noStrike">
                          <a:solidFill>
                            <a:srgbClr val="000000"/>
                          </a:solidFill>
                          <a:uFill>
                            <a:solidFill>
                              <a:srgbClr val="ffffff"/>
                            </a:solidFill>
                          </a:uFill>
                          <a:latin typeface="Calibri"/>
                        </a:rPr>
                        <a:t>«НЕ ВКЛЮЧАТЬ! РАБОТАЮТ ЛЮДИ»</a:t>
                      </a:r>
                      <a:endParaRPr b="0" lang="ru-RU" sz="1800" spc="-1" strike="noStrike">
                        <a:solidFill>
                          <a:srgbClr val="000000"/>
                        </a:solidFill>
                        <a:uFill>
                          <a:solidFill>
                            <a:srgbClr val="ffffff"/>
                          </a:solidFill>
                        </a:uFill>
                        <a:latin typeface="Arial"/>
                      </a:endParaRPr>
                    </a:p>
                    <a:p>
                      <a:pPr>
                        <a:lnSpc>
                          <a:spcPct val="100000"/>
                        </a:lnSpc>
                      </a:pPr>
                      <a:r>
                        <a:rPr b="0" lang="ru-RU" sz="1400" spc="-1" strike="noStrike">
                          <a:solidFill>
                            <a:srgbClr val="000000"/>
                          </a:solidFill>
                          <a:uFill>
                            <a:solidFill>
                              <a:srgbClr val="ffffff"/>
                            </a:solidFill>
                          </a:uFill>
                          <a:latin typeface="Calibri"/>
                        </a:rPr>
                        <a:t>Для запрещения подачи напряжения на рабочее место.</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400" spc="-1" strike="noStrike">
                          <a:solidFill>
                            <a:srgbClr val="000000"/>
                          </a:solidFill>
                          <a:uFill>
                            <a:solidFill>
                              <a:srgbClr val="ffffff"/>
                            </a:solidFill>
                          </a:uFill>
                          <a:latin typeface="Calibri"/>
                        </a:rPr>
                        <a:t>Вывешивают на приводах разъединителей и выключателей нагрузки, на ключах и кнопках  ДУ, рубильниках и т.п., при ошибочном включении которых может быть подано напряжение на рабочее место.</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98460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400" spc="-1" strike="noStrike">
                          <a:solidFill>
                            <a:srgbClr val="000000"/>
                          </a:solidFill>
                          <a:uFill>
                            <a:solidFill>
                              <a:srgbClr val="ffffff"/>
                            </a:solidFill>
                          </a:uFill>
                          <a:latin typeface="Calibri"/>
                        </a:rPr>
                        <a:t>«НЕ ВКЛЮЧАТЬ! РАБОТА НА ЛИНИИ»</a:t>
                      </a:r>
                      <a:endParaRPr b="0" lang="ru-RU" sz="1800" spc="-1" strike="noStrike">
                        <a:solidFill>
                          <a:srgbClr val="000000"/>
                        </a:solidFill>
                        <a:uFill>
                          <a:solidFill>
                            <a:srgbClr val="ffffff"/>
                          </a:solidFill>
                        </a:uFill>
                        <a:latin typeface="Arial"/>
                      </a:endParaRPr>
                    </a:p>
                    <a:p>
                      <a:pPr>
                        <a:lnSpc>
                          <a:spcPct val="100000"/>
                        </a:lnSpc>
                      </a:pPr>
                      <a:r>
                        <a:rPr b="0" lang="ru-RU" sz="1400" spc="-1" strike="noStrike">
                          <a:solidFill>
                            <a:srgbClr val="000000"/>
                          </a:solidFill>
                          <a:uFill>
                            <a:solidFill>
                              <a:srgbClr val="ffffff"/>
                            </a:solidFill>
                          </a:uFill>
                          <a:latin typeface="Calibri"/>
                        </a:rPr>
                        <a:t>Для запрещения подачи напряжения на линию, на которой работают люди.</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400" spc="-1" strike="noStrike">
                          <a:solidFill>
                            <a:srgbClr val="000000"/>
                          </a:solidFill>
                          <a:uFill>
                            <a:solidFill>
                              <a:srgbClr val="ffffff"/>
                            </a:solidFill>
                          </a:uFill>
                          <a:latin typeface="Calibri"/>
                        </a:rPr>
                        <a:t>Вывешивают на приводах, ключах и кнопках управления тех аппаратов, при ошибочном включении которых может быть подано напряжение на линию, где работают люди.</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98460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400" spc="-1" strike="noStrike">
                          <a:solidFill>
                            <a:srgbClr val="000000"/>
                          </a:solidFill>
                          <a:uFill>
                            <a:solidFill>
                              <a:srgbClr val="ffffff"/>
                            </a:solidFill>
                          </a:uFill>
                          <a:latin typeface="Calibri"/>
                        </a:rPr>
                        <a:t>«НЕ ОТКРЫВАТЬ! РАБОТАЮТ ЛЮДИ»</a:t>
                      </a:r>
                      <a:endParaRPr b="0" lang="ru-RU" sz="1800" spc="-1" strike="noStrike">
                        <a:solidFill>
                          <a:srgbClr val="000000"/>
                        </a:solidFill>
                        <a:uFill>
                          <a:solidFill>
                            <a:srgbClr val="ffffff"/>
                          </a:solidFill>
                        </a:uFill>
                        <a:latin typeface="Arial"/>
                      </a:endParaRPr>
                    </a:p>
                    <a:p>
                      <a:pPr>
                        <a:lnSpc>
                          <a:spcPct val="100000"/>
                        </a:lnSpc>
                      </a:pPr>
                      <a:r>
                        <a:rPr b="0" lang="ru-RU" sz="1400" spc="-1" strike="noStrike">
                          <a:solidFill>
                            <a:srgbClr val="000000"/>
                          </a:solidFill>
                          <a:uFill>
                            <a:solidFill>
                              <a:srgbClr val="ffffff"/>
                            </a:solidFill>
                          </a:uFill>
                          <a:latin typeface="Calibri"/>
                        </a:rPr>
                        <a:t>Для запрещения подачи сжатого воздуха, газа.</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400" spc="-1" strike="noStrike">
                          <a:solidFill>
                            <a:srgbClr val="000000"/>
                          </a:solidFill>
                          <a:uFill>
                            <a:solidFill>
                              <a:srgbClr val="ffffff"/>
                            </a:solidFill>
                          </a:uFill>
                          <a:latin typeface="Calibri"/>
                        </a:rPr>
                        <a:t>В электроустановках электростанций и подстанций, на вентилях и задвижках воздуховодов к воздухосборникам и пневматическим приводам выключателей и разъединителей.</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91440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300" spc="-1" strike="noStrike">
                          <a:solidFill>
                            <a:srgbClr val="000000"/>
                          </a:solidFill>
                          <a:uFill>
                            <a:solidFill>
                              <a:srgbClr val="ffffff"/>
                            </a:solidFill>
                          </a:uFill>
                          <a:latin typeface="Calibri"/>
                        </a:rPr>
                        <a:t>«РАБОТА ПОД НАПРЯЖЕНИЕМ. ПОВТОРНО НЕ ВКЛЮЧАТЬ!»</a:t>
                      </a:r>
                      <a:endParaRPr b="0" lang="ru-RU" sz="1800" spc="-1" strike="noStrike">
                        <a:solidFill>
                          <a:srgbClr val="000000"/>
                        </a:solidFill>
                        <a:uFill>
                          <a:solidFill>
                            <a:srgbClr val="ffffff"/>
                          </a:solidFill>
                        </a:uFill>
                        <a:latin typeface="Arial"/>
                      </a:endParaRPr>
                    </a:p>
                    <a:p>
                      <a:pPr>
                        <a:lnSpc>
                          <a:spcPct val="100000"/>
                        </a:lnSpc>
                      </a:pPr>
                      <a:r>
                        <a:rPr b="0" lang="ru-RU" sz="1300" spc="-1" strike="noStrike">
                          <a:solidFill>
                            <a:srgbClr val="000000"/>
                          </a:solidFill>
                          <a:uFill>
                            <a:solidFill>
                              <a:srgbClr val="ffffff"/>
                            </a:solidFill>
                          </a:uFill>
                          <a:latin typeface="Calibri"/>
                        </a:rPr>
                        <a:t>Для запрещения повторного ручного включения выключателей ВЛ после их автоматического отключения.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400" spc="-1" strike="noStrike">
                          <a:solidFill>
                            <a:srgbClr val="000000"/>
                          </a:solidFill>
                          <a:uFill>
                            <a:solidFill>
                              <a:srgbClr val="ffffff"/>
                            </a:solidFill>
                          </a:uFill>
                          <a:latin typeface="Calibri"/>
                        </a:rPr>
                        <a:t>НА ключах управления выключателей ремонтируемой ВЛ при производстве работ под напряжением.</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pic>
        <p:nvPicPr>
          <p:cNvPr id="239" name="Picture 8" descr=""/>
          <p:cNvPicPr/>
          <p:nvPr/>
        </p:nvPicPr>
        <p:blipFill>
          <a:blip r:embed="rId6"/>
          <a:stretch/>
        </p:blipFill>
        <p:spPr>
          <a:xfrm>
            <a:off x="420120" y="1124640"/>
            <a:ext cx="1842480" cy="922320"/>
          </a:xfrm>
          <a:prstGeom prst="rect">
            <a:avLst/>
          </a:prstGeom>
          <a:ln>
            <a:noFill/>
          </a:ln>
        </p:spPr>
      </p:pic>
      <p:pic>
        <p:nvPicPr>
          <p:cNvPr id="240" name="Picture 11" descr=""/>
          <p:cNvPicPr/>
          <p:nvPr/>
        </p:nvPicPr>
        <p:blipFill>
          <a:blip r:embed="rId7"/>
          <a:stretch/>
        </p:blipFill>
        <p:spPr>
          <a:xfrm>
            <a:off x="455760" y="2372400"/>
            <a:ext cx="1762920" cy="863280"/>
          </a:xfrm>
          <a:prstGeom prst="rect">
            <a:avLst/>
          </a:prstGeom>
          <a:ln>
            <a:noFill/>
          </a:ln>
        </p:spPr>
      </p:pic>
      <p:pic>
        <p:nvPicPr>
          <p:cNvPr id="241" name="Picture 14" descr=""/>
          <p:cNvPicPr/>
          <p:nvPr/>
        </p:nvPicPr>
        <p:blipFill>
          <a:blip r:embed="rId8"/>
          <a:stretch/>
        </p:blipFill>
        <p:spPr>
          <a:xfrm>
            <a:off x="472680" y="3501000"/>
            <a:ext cx="1729440" cy="863280"/>
          </a:xfrm>
          <a:prstGeom prst="rect">
            <a:avLst/>
          </a:prstGeom>
          <a:ln>
            <a:noFill/>
          </a:ln>
        </p:spPr>
      </p:pic>
      <p:pic>
        <p:nvPicPr>
          <p:cNvPr id="242" name="Picture 17" descr=""/>
          <p:cNvPicPr/>
          <p:nvPr/>
        </p:nvPicPr>
        <p:blipFill>
          <a:blip r:embed="rId9"/>
          <a:stretch/>
        </p:blipFill>
        <p:spPr>
          <a:xfrm>
            <a:off x="464400" y="4611960"/>
            <a:ext cx="1754640" cy="859320"/>
          </a:xfrm>
          <a:prstGeom prst="rect">
            <a:avLst/>
          </a:prstGeom>
          <a:ln>
            <a:noFill/>
          </a:ln>
        </p:spPr>
      </p:pic>
      <p:pic>
        <p:nvPicPr>
          <p:cNvPr id="243" name="" descr=""/>
          <p:cNvPicPr/>
          <p:nvPr/>
        </p:nvPicPr>
        <p:blipFill>
          <a:blip r:embed="rId10"/>
          <a:stretch/>
        </p:blipFill>
        <p:spPr>
          <a:xfrm>
            <a:off x="360" y="0"/>
            <a:ext cx="360" cy="360"/>
          </a:xfrm>
          <a:prstGeom prst="rect">
            <a:avLst/>
          </a:prstGeom>
          <a:ln>
            <a:noFill/>
          </a:ln>
        </p:spPr>
      </p:pic>
    </p:spTree>
  </p:cSld>
  <p:transition spd="med">
    <p:fade/>
  </p:transition>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4" name="Picture 45" descr=""/>
          <p:cNvPicPr/>
          <p:nvPr/>
        </p:nvPicPr>
        <p:blipFill>
          <a:blip r:embed="rId1"/>
          <a:stretch/>
        </p:blipFill>
        <p:spPr>
          <a:xfrm>
            <a:off x="273600" y="5688720"/>
            <a:ext cx="1780560" cy="1003320"/>
          </a:xfrm>
          <a:prstGeom prst="rect">
            <a:avLst/>
          </a:prstGeom>
          <a:ln>
            <a:noFill/>
          </a:ln>
        </p:spPr>
      </p:pic>
      <p:pic>
        <p:nvPicPr>
          <p:cNvPr id="245" name="Picture 46" descr=""/>
          <p:cNvPicPr/>
          <p:nvPr/>
        </p:nvPicPr>
        <p:blipFill>
          <a:blip r:embed="rId2"/>
          <a:stretch/>
        </p:blipFill>
        <p:spPr>
          <a:xfrm>
            <a:off x="2597040" y="5657400"/>
            <a:ext cx="936360" cy="1003320"/>
          </a:xfrm>
          <a:prstGeom prst="rect">
            <a:avLst/>
          </a:prstGeom>
          <a:ln>
            <a:noFill/>
          </a:ln>
        </p:spPr>
      </p:pic>
      <p:pic>
        <p:nvPicPr>
          <p:cNvPr id="246" name="Picture 49" descr=""/>
          <p:cNvPicPr/>
          <p:nvPr/>
        </p:nvPicPr>
        <p:blipFill>
          <a:blip r:embed="rId3"/>
          <a:stretch/>
        </p:blipFill>
        <p:spPr>
          <a:xfrm>
            <a:off x="5364000" y="5657400"/>
            <a:ext cx="1158480" cy="1003320"/>
          </a:xfrm>
          <a:prstGeom prst="rect">
            <a:avLst/>
          </a:prstGeom>
          <a:ln>
            <a:noFill/>
          </a:ln>
        </p:spPr>
      </p:pic>
      <p:pic>
        <p:nvPicPr>
          <p:cNvPr id="247" name="Picture 50" descr=""/>
          <p:cNvPicPr/>
          <p:nvPr/>
        </p:nvPicPr>
        <p:blipFill>
          <a:blip r:embed="rId4"/>
          <a:stretch/>
        </p:blipFill>
        <p:spPr>
          <a:xfrm>
            <a:off x="6894360" y="5657400"/>
            <a:ext cx="2007720" cy="1003320"/>
          </a:xfrm>
          <a:prstGeom prst="rect">
            <a:avLst/>
          </a:prstGeom>
          <a:ln>
            <a:noFill/>
          </a:ln>
        </p:spPr>
      </p:pic>
      <p:pic>
        <p:nvPicPr>
          <p:cNvPr id="248" name="Picture 61" descr=""/>
          <p:cNvPicPr/>
          <p:nvPr/>
        </p:nvPicPr>
        <p:blipFill>
          <a:blip r:embed="rId5"/>
          <a:stretch/>
        </p:blipFill>
        <p:spPr>
          <a:xfrm>
            <a:off x="3904560" y="5649840"/>
            <a:ext cx="1141560" cy="1010880"/>
          </a:xfrm>
          <a:prstGeom prst="rect">
            <a:avLst/>
          </a:prstGeom>
          <a:ln>
            <a:noFill/>
          </a:ln>
        </p:spPr>
      </p:pic>
      <p:sp>
        <p:nvSpPr>
          <p:cNvPr id="249" name="CustomShape 1"/>
          <p:cNvSpPr/>
          <p:nvPr/>
        </p:nvSpPr>
        <p:spPr>
          <a:xfrm>
            <a:off x="274680" y="4149000"/>
            <a:ext cx="8561520" cy="1015920"/>
          </a:xfrm>
          <a:prstGeom prst="rect">
            <a:avLst/>
          </a:prstGeom>
          <a:noFill/>
          <a:ln>
            <a:noFill/>
          </a:ln>
        </p:spPr>
        <p:style>
          <a:lnRef idx="0"/>
          <a:fillRef idx="0"/>
          <a:effectRef idx="0"/>
          <a:fontRef idx="minor"/>
        </p:style>
      </p:sp>
      <p:sp>
        <p:nvSpPr>
          <p:cNvPr id="250" name="CustomShape 2"/>
          <p:cNvSpPr/>
          <p:nvPr/>
        </p:nvSpPr>
        <p:spPr>
          <a:xfrm>
            <a:off x="309600" y="26064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Плакаты по электробезопасности: предупреждающие</a:t>
            </a:r>
            <a:endParaRPr b="0" lang="ru-RU" sz="1800" spc="-1" strike="noStrike">
              <a:solidFill>
                <a:srgbClr val="000000"/>
              </a:solidFill>
              <a:uFill>
                <a:solidFill>
                  <a:srgbClr val="ffffff"/>
                </a:solidFill>
              </a:uFill>
              <a:latin typeface="Arial"/>
            </a:endParaRPr>
          </a:p>
        </p:txBody>
      </p:sp>
      <p:graphicFrame>
        <p:nvGraphicFramePr>
          <p:cNvPr id="251" name="Table 3"/>
          <p:cNvGraphicFramePr/>
          <p:nvPr/>
        </p:nvGraphicFramePr>
        <p:xfrm>
          <a:off x="492840" y="811800"/>
          <a:ext cx="8262000" cy="4048200"/>
        </p:xfrm>
        <a:graphic>
          <a:graphicData uri="http://schemas.openxmlformats.org/drawingml/2006/table">
            <a:tbl>
              <a:tblPr/>
              <a:tblGrid>
                <a:gridCol w="1881720"/>
                <a:gridCol w="2808000"/>
                <a:gridCol w="3572640"/>
              </a:tblGrid>
              <a:tr h="294480">
                <a:tc>
                  <a:txBody>
                    <a:bodyPr/>
                    <a:p>
                      <a:pPr algn="ctr">
                        <a:lnSpc>
                          <a:spcPct val="100000"/>
                        </a:lnSpc>
                      </a:pPr>
                      <a:r>
                        <a:rPr b="1" lang="ru-RU" sz="1600" spc="-1" strike="noStrike">
                          <a:solidFill>
                            <a:srgbClr val="ffffff"/>
                          </a:solidFill>
                          <a:uFill>
                            <a:solidFill>
                              <a:srgbClr val="ffffff"/>
                            </a:solidFill>
                          </a:uFill>
                          <a:latin typeface="Calibri"/>
                        </a:rPr>
                        <a:t>Внешний вид</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600" spc="-1" strike="noStrike">
                          <a:solidFill>
                            <a:srgbClr val="ffffff"/>
                          </a:solidFill>
                          <a:uFill>
                            <a:solidFill>
                              <a:srgbClr val="ffffff"/>
                            </a:solidFill>
                          </a:uFill>
                          <a:latin typeface="Calibri"/>
                        </a:rPr>
                        <a:t>Назначение и наименование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600" spc="-1" strike="noStrike">
                          <a:solidFill>
                            <a:srgbClr val="ffffff"/>
                          </a:solidFill>
                          <a:uFill>
                            <a:solidFill>
                              <a:srgbClr val="ffffff"/>
                            </a:solidFill>
                          </a:uFill>
                          <a:latin typeface="Calibri"/>
                        </a:rPr>
                        <a:t>Область применения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5968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«ОСТОРОЖНО! ЭЛЕКТРИЧЕСКОЕ НАПРЯЖЕНИЕ»</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Для предупреждения об опасности поражения электрическим током.</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100" spc="-1" strike="noStrike">
                          <a:solidFill>
                            <a:srgbClr val="000000"/>
                          </a:solidFill>
                          <a:uFill>
                            <a:solidFill>
                              <a:srgbClr val="ffffff"/>
                            </a:solidFill>
                          </a:uFill>
                          <a:latin typeface="Calibri"/>
                        </a:rPr>
                        <a:t>В электроустановках . Укрепляется на внешней стороне входных дверей РУ, наружных дверей камер выключателей и трансформаторов; ограждений токоведущих частей; дверей щитов  и сборок (U&lt;1000 В)</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5968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200" spc="-1" strike="noStrike">
                          <a:solidFill>
                            <a:srgbClr val="000000"/>
                          </a:solidFill>
                          <a:uFill>
                            <a:solidFill>
                              <a:srgbClr val="ffffff"/>
                            </a:solidFill>
                          </a:uFill>
                          <a:latin typeface="Calibri"/>
                        </a:rPr>
                        <a:t>«ОСТОРОЖНО! ЭЛЕКТРИЧЕСКОЕ НАПРЯЖЕНИЕ»</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Для предупреждения об опасности поражения электрическим током.</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200" spc="-1" strike="noStrike">
                          <a:solidFill>
                            <a:srgbClr val="000000"/>
                          </a:solidFill>
                          <a:uFill>
                            <a:solidFill>
                              <a:srgbClr val="ffffff"/>
                            </a:solidFill>
                          </a:uFill>
                          <a:latin typeface="Calibri"/>
                        </a:rPr>
                        <a:t>На железобетонных опорах воздушных линий и ограждениях открытых распределительных устройств из бетонных плит.</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5968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«СТОЙ! НАПРЯЖЕНИЕ»</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Для предупреждения об опасности поражения электрическим током.</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В электроустановках. В ЗРУ вывешивают на защитных временных ограждениях токоведущих частей, находящихся под напряжением; на временных ограждениях, куда не следует заходить. В ОРУ  при работах, выполняемых с земли.</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5968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200" spc="-1" strike="noStrike">
                          <a:solidFill>
                            <a:srgbClr val="000000"/>
                          </a:solidFill>
                          <a:uFill>
                            <a:solidFill>
                              <a:srgbClr val="ffffff"/>
                            </a:solidFill>
                          </a:uFill>
                          <a:latin typeface="Calibri"/>
                        </a:rPr>
                        <a:t>«ИСПЫТАНИЕ. ОПАСНО ДЛЯ ЖИЗНИ»</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Для предупреждения об опасности поражения эл. током при проведение испытаний повышенным напряжением.</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200" spc="-1" strike="noStrike">
                          <a:solidFill>
                            <a:srgbClr val="000000"/>
                          </a:solidFill>
                          <a:uFill>
                            <a:solidFill>
                              <a:srgbClr val="ffffff"/>
                            </a:solidFill>
                          </a:uFill>
                          <a:latin typeface="Calibri"/>
                        </a:rPr>
                        <a:t>Вывешивают надписью наружу на оборудовании и ограждениях токоведущих частей при подготовке рабочего места для проведения испытания повышенным напряжением.</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5968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100" spc="-1" strike="noStrike">
                          <a:solidFill>
                            <a:srgbClr val="000000"/>
                          </a:solidFill>
                          <a:uFill>
                            <a:solidFill>
                              <a:srgbClr val="ffffff"/>
                            </a:solidFill>
                          </a:uFill>
                          <a:latin typeface="Calibri"/>
                        </a:rPr>
                        <a:t>«НЕ ВЛЕЗАЙ! УБЬЕТ»</a:t>
                      </a:r>
                      <a:endParaRPr b="0" lang="ru-RU" sz="1800" spc="-1" strike="noStrike">
                        <a:solidFill>
                          <a:srgbClr val="000000"/>
                        </a:solidFill>
                        <a:uFill>
                          <a:solidFill>
                            <a:srgbClr val="ffffff"/>
                          </a:solidFill>
                        </a:uFill>
                        <a:latin typeface="Arial"/>
                      </a:endParaRPr>
                    </a:p>
                    <a:p>
                      <a:pPr>
                        <a:lnSpc>
                          <a:spcPct val="100000"/>
                        </a:lnSpc>
                      </a:pPr>
                      <a:r>
                        <a:rPr b="0" lang="ru-RU" sz="1100" spc="-1" strike="noStrike">
                          <a:solidFill>
                            <a:srgbClr val="000000"/>
                          </a:solidFill>
                          <a:uFill>
                            <a:solidFill>
                              <a:srgbClr val="ffffff"/>
                            </a:solidFill>
                          </a:uFill>
                          <a:latin typeface="Calibri"/>
                        </a:rPr>
                        <a:t>Для предупреждения об опасности подъема по конструкциям , при котором возможно приближение к токоведущим частям, находящимся под напряжением</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В РУ вывешивают на конструкциях, соседних с той, которая предназначена для подъема персонала к рабочему месту, расположенному на высоте.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pic>
        <p:nvPicPr>
          <p:cNvPr id="252" name="Picture 5" descr=""/>
          <p:cNvPicPr/>
          <p:nvPr/>
        </p:nvPicPr>
        <p:blipFill>
          <a:blip r:embed="rId6"/>
          <a:stretch/>
        </p:blipFill>
        <p:spPr>
          <a:xfrm>
            <a:off x="959040" y="1228680"/>
            <a:ext cx="904680" cy="794880"/>
          </a:xfrm>
          <a:prstGeom prst="rect">
            <a:avLst/>
          </a:prstGeom>
          <a:ln>
            <a:noFill/>
          </a:ln>
        </p:spPr>
      </p:pic>
      <p:pic>
        <p:nvPicPr>
          <p:cNvPr id="253" name="Picture 9" descr=""/>
          <p:cNvPicPr/>
          <p:nvPr/>
        </p:nvPicPr>
        <p:blipFill>
          <a:blip r:embed="rId7"/>
          <a:stretch/>
        </p:blipFill>
        <p:spPr>
          <a:xfrm>
            <a:off x="966600" y="1992960"/>
            <a:ext cx="897480" cy="897480"/>
          </a:xfrm>
          <a:prstGeom prst="rect">
            <a:avLst/>
          </a:prstGeom>
          <a:ln>
            <a:noFill/>
          </a:ln>
        </p:spPr>
      </p:pic>
      <p:pic>
        <p:nvPicPr>
          <p:cNvPr id="254" name="Picture 10" descr=""/>
          <p:cNvPicPr/>
          <p:nvPr/>
        </p:nvPicPr>
        <p:blipFill>
          <a:blip r:embed="rId8"/>
          <a:stretch/>
        </p:blipFill>
        <p:spPr>
          <a:xfrm>
            <a:off x="631440" y="2957040"/>
            <a:ext cx="1567440" cy="767520"/>
          </a:xfrm>
          <a:prstGeom prst="rect">
            <a:avLst/>
          </a:prstGeom>
          <a:ln>
            <a:noFill/>
          </a:ln>
        </p:spPr>
      </p:pic>
      <p:pic>
        <p:nvPicPr>
          <p:cNvPr id="255" name="Picture 11" descr=""/>
          <p:cNvPicPr/>
          <p:nvPr/>
        </p:nvPicPr>
        <p:blipFill>
          <a:blip r:embed="rId9"/>
          <a:stretch/>
        </p:blipFill>
        <p:spPr>
          <a:xfrm>
            <a:off x="631440" y="3870720"/>
            <a:ext cx="1567440" cy="785880"/>
          </a:xfrm>
          <a:prstGeom prst="rect">
            <a:avLst/>
          </a:prstGeom>
          <a:ln>
            <a:noFill/>
          </a:ln>
        </p:spPr>
      </p:pic>
      <p:pic>
        <p:nvPicPr>
          <p:cNvPr id="256" name="Picture 28" descr=""/>
          <p:cNvPicPr/>
          <p:nvPr/>
        </p:nvPicPr>
        <p:blipFill>
          <a:blip r:embed="rId10"/>
          <a:stretch/>
        </p:blipFill>
        <p:spPr>
          <a:xfrm>
            <a:off x="631440" y="4717440"/>
            <a:ext cx="1567440" cy="780840"/>
          </a:xfrm>
          <a:prstGeom prst="rect">
            <a:avLst/>
          </a:prstGeom>
          <a:ln>
            <a:noFill/>
          </a:ln>
        </p:spPr>
      </p:pic>
      <p:pic>
        <p:nvPicPr>
          <p:cNvPr id="257" name="" descr=""/>
          <p:cNvPicPr/>
          <p:nvPr/>
        </p:nvPicPr>
        <p:blipFill>
          <a:blip r:embed="rId11"/>
          <a:stretch/>
        </p:blipFill>
        <p:spPr>
          <a:xfrm>
            <a:off x="360" y="0"/>
            <a:ext cx="360" cy="360"/>
          </a:xfrm>
          <a:prstGeom prst="rect">
            <a:avLst/>
          </a:prstGeom>
          <a:ln>
            <a:noFill/>
          </a:ln>
        </p:spPr>
      </p:pic>
    </p:spTree>
  </p:cSld>
  <p:transition spd="med">
    <p:fade/>
  </p:transition>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8" name="Picture 45" descr=""/>
          <p:cNvPicPr/>
          <p:nvPr/>
        </p:nvPicPr>
        <p:blipFill>
          <a:blip r:embed="rId1"/>
          <a:stretch/>
        </p:blipFill>
        <p:spPr>
          <a:xfrm>
            <a:off x="273600" y="5688720"/>
            <a:ext cx="1780560" cy="1003320"/>
          </a:xfrm>
          <a:prstGeom prst="rect">
            <a:avLst/>
          </a:prstGeom>
          <a:ln>
            <a:noFill/>
          </a:ln>
        </p:spPr>
      </p:pic>
      <p:pic>
        <p:nvPicPr>
          <p:cNvPr id="259" name="Picture 46" descr=""/>
          <p:cNvPicPr/>
          <p:nvPr/>
        </p:nvPicPr>
        <p:blipFill>
          <a:blip r:embed="rId2"/>
          <a:stretch/>
        </p:blipFill>
        <p:spPr>
          <a:xfrm>
            <a:off x="2597040" y="5657400"/>
            <a:ext cx="936360" cy="1003320"/>
          </a:xfrm>
          <a:prstGeom prst="rect">
            <a:avLst/>
          </a:prstGeom>
          <a:ln>
            <a:noFill/>
          </a:ln>
        </p:spPr>
      </p:pic>
      <p:pic>
        <p:nvPicPr>
          <p:cNvPr id="260" name="Picture 49" descr=""/>
          <p:cNvPicPr/>
          <p:nvPr/>
        </p:nvPicPr>
        <p:blipFill>
          <a:blip r:embed="rId3"/>
          <a:stretch/>
        </p:blipFill>
        <p:spPr>
          <a:xfrm>
            <a:off x="5364000" y="5657400"/>
            <a:ext cx="1158480" cy="1003320"/>
          </a:xfrm>
          <a:prstGeom prst="rect">
            <a:avLst/>
          </a:prstGeom>
          <a:ln>
            <a:noFill/>
          </a:ln>
        </p:spPr>
      </p:pic>
      <p:pic>
        <p:nvPicPr>
          <p:cNvPr id="261" name="Picture 50" descr=""/>
          <p:cNvPicPr/>
          <p:nvPr/>
        </p:nvPicPr>
        <p:blipFill>
          <a:blip r:embed="rId4"/>
          <a:stretch/>
        </p:blipFill>
        <p:spPr>
          <a:xfrm>
            <a:off x="6894360" y="5657400"/>
            <a:ext cx="2007720" cy="1003320"/>
          </a:xfrm>
          <a:prstGeom prst="rect">
            <a:avLst/>
          </a:prstGeom>
          <a:ln>
            <a:noFill/>
          </a:ln>
        </p:spPr>
      </p:pic>
      <p:pic>
        <p:nvPicPr>
          <p:cNvPr id="262" name="Picture 61" descr=""/>
          <p:cNvPicPr/>
          <p:nvPr/>
        </p:nvPicPr>
        <p:blipFill>
          <a:blip r:embed="rId5"/>
          <a:stretch/>
        </p:blipFill>
        <p:spPr>
          <a:xfrm>
            <a:off x="3904560" y="5649840"/>
            <a:ext cx="1141560" cy="1010880"/>
          </a:xfrm>
          <a:prstGeom prst="rect">
            <a:avLst/>
          </a:prstGeom>
          <a:ln>
            <a:noFill/>
          </a:ln>
        </p:spPr>
      </p:pic>
      <p:sp>
        <p:nvSpPr>
          <p:cNvPr id="263" name="CustomShape 1"/>
          <p:cNvSpPr/>
          <p:nvPr/>
        </p:nvSpPr>
        <p:spPr>
          <a:xfrm>
            <a:off x="274680" y="4149000"/>
            <a:ext cx="8561520" cy="1015920"/>
          </a:xfrm>
          <a:prstGeom prst="rect">
            <a:avLst/>
          </a:prstGeom>
          <a:noFill/>
          <a:ln>
            <a:noFill/>
          </a:ln>
        </p:spPr>
        <p:style>
          <a:lnRef idx="0"/>
          <a:fillRef idx="0"/>
          <a:effectRef idx="0"/>
          <a:fontRef idx="minor"/>
        </p:style>
      </p:sp>
      <p:sp>
        <p:nvSpPr>
          <p:cNvPr id="264" name="CustomShape 2"/>
          <p:cNvSpPr/>
          <p:nvPr/>
        </p:nvSpPr>
        <p:spPr>
          <a:xfrm>
            <a:off x="309600" y="26064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Плакаты по электробезопасности: предупреждающие, предписывающие, указательные</a:t>
            </a:r>
            <a:endParaRPr b="0" lang="ru-RU" sz="1800" spc="-1" strike="noStrike">
              <a:solidFill>
                <a:srgbClr val="000000"/>
              </a:solidFill>
              <a:uFill>
                <a:solidFill>
                  <a:srgbClr val="ffffff"/>
                </a:solidFill>
              </a:uFill>
              <a:latin typeface="Arial"/>
            </a:endParaRPr>
          </a:p>
        </p:txBody>
      </p:sp>
      <p:graphicFrame>
        <p:nvGraphicFramePr>
          <p:cNvPr id="265" name="Table 3"/>
          <p:cNvGraphicFramePr/>
          <p:nvPr/>
        </p:nvGraphicFramePr>
        <p:xfrm>
          <a:off x="424440" y="1100160"/>
          <a:ext cx="8251200" cy="3778560"/>
        </p:xfrm>
        <a:graphic>
          <a:graphicData uri="http://schemas.openxmlformats.org/drawingml/2006/table">
            <a:tbl>
              <a:tblPr/>
              <a:tblGrid>
                <a:gridCol w="1881720"/>
                <a:gridCol w="2808000"/>
                <a:gridCol w="3561840"/>
              </a:tblGrid>
              <a:tr h="294480">
                <a:tc>
                  <a:txBody>
                    <a:bodyPr/>
                    <a:p>
                      <a:pPr algn="ctr">
                        <a:lnSpc>
                          <a:spcPct val="100000"/>
                        </a:lnSpc>
                      </a:pPr>
                      <a:r>
                        <a:rPr b="1" lang="ru-RU" sz="1600" spc="-1" strike="noStrike">
                          <a:solidFill>
                            <a:srgbClr val="ffffff"/>
                          </a:solidFill>
                          <a:uFill>
                            <a:solidFill>
                              <a:srgbClr val="ffffff"/>
                            </a:solidFill>
                          </a:uFill>
                          <a:latin typeface="Calibri"/>
                        </a:rPr>
                        <a:t>Внешний вид</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600" spc="-1" strike="noStrike">
                          <a:solidFill>
                            <a:srgbClr val="ffffff"/>
                          </a:solidFill>
                          <a:uFill>
                            <a:solidFill>
                              <a:srgbClr val="ffffff"/>
                            </a:solidFill>
                          </a:uFill>
                          <a:latin typeface="Calibri"/>
                        </a:rPr>
                        <a:t>Назначение и наименование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600" spc="-1" strike="noStrike">
                          <a:solidFill>
                            <a:srgbClr val="ffffff"/>
                          </a:solidFill>
                          <a:uFill>
                            <a:solidFill>
                              <a:srgbClr val="ffffff"/>
                            </a:solidFill>
                          </a:uFill>
                          <a:latin typeface="Calibri"/>
                        </a:rPr>
                        <a:t>Область применения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7208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«ОПАСНОЕ ЭЛЕКТРИЧЕСКОЕ ПОЛЕ БЕЗ СРЕДСТВ ЗАЩИТЫ. ПРОХОД ЗАПРЕЩЕН»</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Для предупреждения об опасности воздействия ЭП на персонал и запрещения передвижения без СИЗ</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100" spc="-1" strike="noStrike">
                          <a:solidFill>
                            <a:srgbClr val="000000"/>
                          </a:solidFill>
                          <a:uFill>
                            <a:solidFill>
                              <a:srgbClr val="ffffff"/>
                            </a:solidFill>
                          </a:uFill>
                          <a:latin typeface="Calibri"/>
                        </a:rPr>
                        <a:t>В ОРУ U&gt;330 кВ. Устанавливается на ограждениях участков, на которых уровень ЭП выше допустимого: на маршрутах обхода ОРУ; - вне маршрута обхода ОРУ, но в местах где возможно пребывание персонала  при выполнении других работ. Может крепиться на специально для этого предназначенном столбе высотой 1,5-2,0 м.</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5968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200" spc="-1" strike="noStrike">
                          <a:solidFill>
                            <a:srgbClr val="000000"/>
                          </a:solidFill>
                          <a:uFill>
                            <a:solidFill>
                              <a:srgbClr val="ffffff"/>
                            </a:solidFill>
                          </a:uFill>
                          <a:latin typeface="Calibri"/>
                        </a:rPr>
                        <a:t>«РАБОТАТЬ ЗДЕСЬ»</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Для указания рабочего места</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200" spc="-1" strike="noStrike">
                          <a:solidFill>
                            <a:srgbClr val="000000"/>
                          </a:solidFill>
                          <a:uFill>
                            <a:solidFill>
                              <a:srgbClr val="ffffff"/>
                            </a:solidFill>
                          </a:uFill>
                          <a:latin typeface="Calibri"/>
                        </a:rPr>
                        <a:t>В электроустановках электростанций и подстанций. Вывешивают на рабочем месте. В ОРУ при наличии защитных ограждений рабочего места вывешивают в месте прохода за ограждение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5968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«ВЛЕЗАТЬ ЗДЕСЬ»</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Для указания безопасного пути подъема к рабочему месту , расположенному на высоте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200" spc="-1" strike="noStrike">
                          <a:solidFill>
                            <a:srgbClr val="000000"/>
                          </a:solidFill>
                          <a:uFill>
                            <a:solidFill>
                              <a:srgbClr val="ffffff"/>
                            </a:solidFill>
                          </a:uFill>
                          <a:latin typeface="Calibri"/>
                        </a:rPr>
                        <a:t>Вывешивают на конструкциях или стационарных лестницах, по которым разрешен подъем к расположенному на высоте рабочему месту.</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07640">
                <a:tc>
                  <a:txBody>
                    <a:bodyPr/>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200" spc="-1" strike="noStrike">
                          <a:solidFill>
                            <a:srgbClr val="000000"/>
                          </a:solidFill>
                          <a:uFill>
                            <a:solidFill>
                              <a:srgbClr val="ffffff"/>
                            </a:solidFill>
                          </a:uFill>
                          <a:latin typeface="Calibri"/>
                        </a:rPr>
                        <a:t>«ЗАЗЕМЛЕНО»</a:t>
                      </a:r>
                      <a:endParaRPr b="0" lang="ru-RU" sz="1800" spc="-1" strike="noStrike">
                        <a:solidFill>
                          <a:srgbClr val="000000"/>
                        </a:solidFill>
                        <a:uFill>
                          <a:solidFill>
                            <a:srgbClr val="ffffff"/>
                          </a:solidFill>
                        </a:uFill>
                        <a:latin typeface="Arial"/>
                      </a:endParaRPr>
                    </a:p>
                    <a:p>
                      <a:pPr>
                        <a:lnSpc>
                          <a:spcPct val="100000"/>
                        </a:lnSpc>
                      </a:pPr>
                      <a:r>
                        <a:rPr b="0" lang="ru-RU" sz="1200" spc="-1" strike="noStrike">
                          <a:solidFill>
                            <a:srgbClr val="000000"/>
                          </a:solidFill>
                          <a:uFill>
                            <a:solidFill>
                              <a:srgbClr val="ffffff"/>
                            </a:solidFill>
                          </a:uFill>
                          <a:latin typeface="Calibri"/>
                        </a:rPr>
                        <a:t>Для указания о недопустимости подачи напряжения на заземленный участок электроустановки</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200" spc="-1" strike="noStrike">
                          <a:solidFill>
                            <a:srgbClr val="000000"/>
                          </a:solidFill>
                          <a:uFill>
                            <a:solidFill>
                              <a:srgbClr val="ffffff"/>
                            </a:solidFill>
                          </a:uFill>
                          <a:latin typeface="Calibri"/>
                        </a:rPr>
                        <a:t>В электроустановках электростанций и подстанций. Вывешивают на приводах разъединителей, отделителей и выключателей нагрузки, при ошибочном включении которых может быть подано напряжение на заземленный участок электроустановки, и на ключах и кнопках ДУ</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pic>
        <p:nvPicPr>
          <p:cNvPr id="266" name="Picture 8" descr=""/>
          <p:cNvPicPr/>
          <p:nvPr/>
        </p:nvPicPr>
        <p:blipFill>
          <a:blip r:embed="rId6"/>
          <a:stretch/>
        </p:blipFill>
        <p:spPr>
          <a:xfrm>
            <a:off x="467640" y="1628640"/>
            <a:ext cx="1762920" cy="882000"/>
          </a:xfrm>
          <a:prstGeom prst="rect">
            <a:avLst/>
          </a:prstGeom>
          <a:ln>
            <a:noFill/>
          </a:ln>
        </p:spPr>
      </p:pic>
      <p:pic>
        <p:nvPicPr>
          <p:cNvPr id="267" name="Picture 14" descr=""/>
          <p:cNvPicPr/>
          <p:nvPr/>
        </p:nvPicPr>
        <p:blipFill>
          <a:blip r:embed="rId7"/>
          <a:stretch/>
        </p:blipFill>
        <p:spPr>
          <a:xfrm>
            <a:off x="998280" y="2781360"/>
            <a:ext cx="770400" cy="771840"/>
          </a:xfrm>
          <a:prstGeom prst="rect">
            <a:avLst/>
          </a:prstGeom>
          <a:ln>
            <a:noFill/>
          </a:ln>
        </p:spPr>
      </p:pic>
      <p:pic>
        <p:nvPicPr>
          <p:cNvPr id="268" name="Picture 15" descr=""/>
          <p:cNvPicPr/>
          <p:nvPr/>
        </p:nvPicPr>
        <p:blipFill>
          <a:blip r:embed="rId8"/>
          <a:stretch/>
        </p:blipFill>
        <p:spPr>
          <a:xfrm>
            <a:off x="984240" y="3575520"/>
            <a:ext cx="798120" cy="798120"/>
          </a:xfrm>
          <a:prstGeom prst="rect">
            <a:avLst/>
          </a:prstGeom>
          <a:ln>
            <a:noFill/>
          </a:ln>
        </p:spPr>
      </p:pic>
      <p:pic>
        <p:nvPicPr>
          <p:cNvPr id="269" name="Picture 18" descr=""/>
          <p:cNvPicPr/>
          <p:nvPr/>
        </p:nvPicPr>
        <p:blipFill>
          <a:blip r:embed="rId9"/>
          <a:stretch/>
        </p:blipFill>
        <p:spPr>
          <a:xfrm>
            <a:off x="432000" y="4509000"/>
            <a:ext cx="1798560" cy="898920"/>
          </a:xfrm>
          <a:prstGeom prst="rect">
            <a:avLst/>
          </a:prstGeom>
          <a:ln>
            <a:noFill/>
          </a:ln>
        </p:spPr>
      </p:pic>
      <p:pic>
        <p:nvPicPr>
          <p:cNvPr id="270" name="" descr=""/>
          <p:cNvPicPr/>
          <p:nvPr/>
        </p:nvPicPr>
        <p:blipFill>
          <a:blip r:embed="rId10"/>
          <a:stretch/>
        </p:blipFill>
        <p:spPr>
          <a:xfrm>
            <a:off x="360" y="0"/>
            <a:ext cx="360" cy="360"/>
          </a:xfrm>
          <a:prstGeom prst="rect">
            <a:avLst/>
          </a:prstGeom>
          <a:ln>
            <a:noFill/>
          </a:ln>
        </p:spPr>
      </p:pic>
    </p:spTree>
  </p:cSld>
  <p:transition spd="med">
    <p:fade/>
  </p:transition>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1" name="Picture 45" descr=""/>
          <p:cNvPicPr/>
          <p:nvPr/>
        </p:nvPicPr>
        <p:blipFill>
          <a:blip r:embed="rId1"/>
          <a:stretch/>
        </p:blipFill>
        <p:spPr>
          <a:xfrm>
            <a:off x="273600" y="5688720"/>
            <a:ext cx="1780560" cy="1003320"/>
          </a:xfrm>
          <a:prstGeom prst="rect">
            <a:avLst/>
          </a:prstGeom>
          <a:ln>
            <a:noFill/>
          </a:ln>
        </p:spPr>
      </p:pic>
      <p:pic>
        <p:nvPicPr>
          <p:cNvPr id="272" name="Picture 46" descr=""/>
          <p:cNvPicPr/>
          <p:nvPr/>
        </p:nvPicPr>
        <p:blipFill>
          <a:blip r:embed="rId2"/>
          <a:stretch/>
        </p:blipFill>
        <p:spPr>
          <a:xfrm>
            <a:off x="2597040" y="5657400"/>
            <a:ext cx="936360" cy="1003320"/>
          </a:xfrm>
          <a:prstGeom prst="rect">
            <a:avLst/>
          </a:prstGeom>
          <a:ln>
            <a:noFill/>
          </a:ln>
        </p:spPr>
      </p:pic>
      <p:pic>
        <p:nvPicPr>
          <p:cNvPr id="273" name="Picture 49" descr=""/>
          <p:cNvPicPr/>
          <p:nvPr/>
        </p:nvPicPr>
        <p:blipFill>
          <a:blip r:embed="rId3"/>
          <a:stretch/>
        </p:blipFill>
        <p:spPr>
          <a:xfrm>
            <a:off x="5364000" y="5657400"/>
            <a:ext cx="1158480" cy="1003320"/>
          </a:xfrm>
          <a:prstGeom prst="rect">
            <a:avLst/>
          </a:prstGeom>
          <a:ln>
            <a:noFill/>
          </a:ln>
        </p:spPr>
      </p:pic>
      <p:pic>
        <p:nvPicPr>
          <p:cNvPr id="274" name="Picture 50" descr=""/>
          <p:cNvPicPr/>
          <p:nvPr/>
        </p:nvPicPr>
        <p:blipFill>
          <a:blip r:embed="rId4"/>
          <a:stretch/>
        </p:blipFill>
        <p:spPr>
          <a:xfrm>
            <a:off x="6894360" y="5657400"/>
            <a:ext cx="2007720" cy="1003320"/>
          </a:xfrm>
          <a:prstGeom prst="rect">
            <a:avLst/>
          </a:prstGeom>
          <a:ln>
            <a:noFill/>
          </a:ln>
        </p:spPr>
      </p:pic>
      <p:pic>
        <p:nvPicPr>
          <p:cNvPr id="275" name="Picture 61" descr=""/>
          <p:cNvPicPr/>
          <p:nvPr/>
        </p:nvPicPr>
        <p:blipFill>
          <a:blip r:embed="rId5"/>
          <a:stretch/>
        </p:blipFill>
        <p:spPr>
          <a:xfrm>
            <a:off x="3904560" y="5649840"/>
            <a:ext cx="1141560" cy="1010880"/>
          </a:xfrm>
          <a:prstGeom prst="rect">
            <a:avLst/>
          </a:prstGeom>
          <a:ln>
            <a:noFill/>
          </a:ln>
        </p:spPr>
      </p:pic>
      <p:sp>
        <p:nvSpPr>
          <p:cNvPr id="276" name="CustomShape 1"/>
          <p:cNvSpPr/>
          <p:nvPr/>
        </p:nvSpPr>
        <p:spPr>
          <a:xfrm>
            <a:off x="274680" y="260640"/>
            <a:ext cx="8628120" cy="439560"/>
          </a:xfrm>
          <a:prstGeom prst="rect">
            <a:avLst/>
          </a:prstGeom>
          <a:noFill/>
          <a:ln>
            <a:solidFill>
              <a:schemeClr val="bg1"/>
            </a:solid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Тушение пожара</a:t>
            </a:r>
            <a:endParaRPr b="0" lang="ru-RU" sz="1800" spc="-1" strike="noStrike">
              <a:solidFill>
                <a:srgbClr val="000000"/>
              </a:solidFill>
              <a:uFill>
                <a:solidFill>
                  <a:srgbClr val="ffffff"/>
                </a:solidFill>
              </a:uFill>
              <a:latin typeface="Arial"/>
            </a:endParaRPr>
          </a:p>
        </p:txBody>
      </p:sp>
      <p:sp>
        <p:nvSpPr>
          <p:cNvPr id="277" name="CustomShape 2"/>
          <p:cNvSpPr/>
          <p:nvPr/>
        </p:nvSpPr>
        <p:spPr>
          <a:xfrm>
            <a:off x="0" y="0"/>
            <a:ext cx="9143280" cy="360"/>
          </a:xfrm>
          <a:prstGeom prst="rect">
            <a:avLst/>
          </a:prstGeom>
          <a:noFill/>
          <a:ln>
            <a:noFill/>
          </a:ln>
        </p:spPr>
        <p:style>
          <a:lnRef idx="0"/>
          <a:fillRef idx="0"/>
          <a:effectRef idx="0"/>
          <a:fontRef idx="minor"/>
        </p:style>
      </p:sp>
      <p:sp>
        <p:nvSpPr>
          <p:cNvPr id="278" name="CustomShape 3"/>
          <p:cNvSpPr/>
          <p:nvPr/>
        </p:nvSpPr>
        <p:spPr>
          <a:xfrm>
            <a:off x="352800" y="764640"/>
            <a:ext cx="8394840" cy="729360"/>
          </a:xfrm>
          <a:prstGeom prst="rect">
            <a:avLst/>
          </a:prstGeom>
          <a:noFill/>
          <a:ln>
            <a:noFill/>
          </a:ln>
        </p:spPr>
        <p:style>
          <a:lnRef idx="0"/>
          <a:fillRef idx="0"/>
          <a:effectRef idx="0"/>
          <a:fontRef idx="minor"/>
        </p:style>
        <p:txBody>
          <a:bodyPr lIns="90000" rIns="90000" tIns="45000" bIns="45000"/>
          <a:p>
            <a:pPr>
              <a:lnSpc>
                <a:spcPct val="100000"/>
              </a:lnSpc>
            </a:pPr>
            <a:r>
              <a:rPr b="0" lang="ru-RU" sz="1400" spc="-1" strike="noStrike">
                <a:solidFill>
                  <a:srgbClr val="002060"/>
                </a:solidFill>
                <a:uFill>
                  <a:solidFill>
                    <a:srgbClr val="ffffff"/>
                  </a:solidFill>
                </a:uFill>
                <a:latin typeface="Calibri"/>
                <a:ea typeface="DejaVu Sans"/>
              </a:rPr>
              <a:t>В случае возникновения пожара в результате замыкания проводов или неисправности электроприбора необходимо немедленно отключить участок сети, где начался пожар. Одновременно вызвать пожарную бригаду!</a:t>
            </a:r>
            <a:endParaRPr b="0" lang="ru-RU" sz="1800" spc="-1" strike="noStrike">
              <a:solidFill>
                <a:srgbClr val="000000"/>
              </a:solidFill>
              <a:uFill>
                <a:solidFill>
                  <a:srgbClr val="ffffff"/>
                </a:solidFill>
              </a:uFill>
              <a:latin typeface="Arial"/>
            </a:endParaRPr>
          </a:p>
        </p:txBody>
      </p:sp>
      <p:sp>
        <p:nvSpPr>
          <p:cNvPr id="279" name="CustomShape 4"/>
          <p:cNvSpPr/>
          <p:nvPr/>
        </p:nvSpPr>
        <p:spPr>
          <a:xfrm>
            <a:off x="358560" y="1503360"/>
            <a:ext cx="3867480" cy="729360"/>
          </a:xfrm>
          <a:prstGeom prst="rect">
            <a:avLst/>
          </a:prstGeom>
          <a:noFill/>
          <a:ln>
            <a:noFill/>
          </a:ln>
        </p:spPr>
        <p:style>
          <a:lnRef idx="0"/>
          <a:fillRef idx="0"/>
          <a:effectRef idx="0"/>
          <a:fontRef idx="minor"/>
        </p:style>
        <p:txBody>
          <a:bodyPr lIns="90000" rIns="90000" tIns="45000" bIns="45000"/>
          <a:p>
            <a:pPr>
              <a:lnSpc>
                <a:spcPct val="100000"/>
              </a:lnSpc>
            </a:pPr>
            <a:r>
              <a:rPr b="0" lang="ru-RU" sz="1400" spc="-1" strike="noStrike">
                <a:solidFill>
                  <a:srgbClr val="002060"/>
                </a:solidFill>
                <a:uFill>
                  <a:solidFill>
                    <a:srgbClr val="ffffff"/>
                  </a:solidFill>
                </a:uFill>
                <a:latin typeface="Calibri"/>
                <a:ea typeface="DejaVu Sans"/>
              </a:rPr>
              <a:t>Отключение сети осуществляется выключением доступного коммутационного аппарата или разъема!</a:t>
            </a:r>
            <a:endParaRPr b="0" lang="ru-RU" sz="1800" spc="-1" strike="noStrike">
              <a:solidFill>
                <a:srgbClr val="000000"/>
              </a:solidFill>
              <a:uFill>
                <a:solidFill>
                  <a:srgbClr val="ffffff"/>
                </a:solidFill>
              </a:uFill>
              <a:latin typeface="Arial"/>
            </a:endParaRPr>
          </a:p>
        </p:txBody>
      </p:sp>
      <p:sp>
        <p:nvSpPr>
          <p:cNvPr id="280" name="CustomShape 5"/>
          <p:cNvSpPr/>
          <p:nvPr/>
        </p:nvSpPr>
        <p:spPr>
          <a:xfrm>
            <a:off x="343800" y="2242080"/>
            <a:ext cx="3867480" cy="1794960"/>
          </a:xfrm>
          <a:prstGeom prst="rect">
            <a:avLst/>
          </a:prstGeom>
          <a:noFill/>
          <a:ln>
            <a:noFill/>
          </a:ln>
        </p:spPr>
        <p:style>
          <a:lnRef idx="0"/>
          <a:fillRef idx="0"/>
          <a:effectRef idx="0"/>
          <a:fontRef idx="minor"/>
        </p:style>
        <p:txBody>
          <a:bodyPr lIns="90000" rIns="90000" tIns="45000" bIns="45000"/>
          <a:p>
            <a:pPr>
              <a:lnSpc>
                <a:spcPct val="100000"/>
              </a:lnSpc>
            </a:pPr>
            <a:r>
              <a:rPr b="0" lang="ru-RU" sz="1400" spc="-1" strike="noStrike">
                <a:solidFill>
                  <a:srgbClr val="002060"/>
                </a:solidFill>
                <a:uFill>
                  <a:solidFill>
                    <a:srgbClr val="ffffff"/>
                  </a:solidFill>
                </a:uFill>
                <a:latin typeface="Calibri"/>
                <a:ea typeface="DejaVu Sans"/>
              </a:rPr>
              <a:t>Лицам с I группой по электробезопасности запрещается принимать меры к отключению напряжения, не разрешенные в режиме обычной эксплуатации:</a:t>
            </a:r>
            <a:endParaRPr b="0" lang="ru-RU" sz="1800" spc="-1" strike="noStrike">
              <a:solidFill>
                <a:srgbClr val="000000"/>
              </a:solidFill>
              <a:uFill>
                <a:solidFill>
                  <a:srgbClr val="ffffff"/>
                </a:solidFill>
              </a:uFill>
              <a:latin typeface="Arial"/>
            </a:endParaRPr>
          </a:p>
          <a:p>
            <a:pPr>
              <a:lnSpc>
                <a:spcPct val="100000"/>
              </a:lnSpc>
            </a:pPr>
            <a:r>
              <a:rPr b="0" lang="ru-RU" sz="1400" spc="-1" strike="noStrike">
                <a:solidFill>
                  <a:srgbClr val="ff0000"/>
                </a:solidFill>
                <a:uFill>
                  <a:solidFill>
                    <a:srgbClr val="ffffff"/>
                  </a:solidFill>
                </a:uFill>
                <a:latin typeface="Calibri"/>
                <a:ea typeface="DejaVu Sans"/>
              </a:rPr>
              <a:t>- перерубать кабель;</a:t>
            </a:r>
            <a:endParaRPr b="0" lang="ru-RU" sz="1800" spc="-1" strike="noStrike">
              <a:solidFill>
                <a:srgbClr val="000000"/>
              </a:solidFill>
              <a:uFill>
                <a:solidFill>
                  <a:srgbClr val="ffffff"/>
                </a:solidFill>
              </a:uFill>
              <a:latin typeface="Arial"/>
            </a:endParaRPr>
          </a:p>
          <a:p>
            <a:pPr>
              <a:lnSpc>
                <a:spcPct val="100000"/>
              </a:lnSpc>
            </a:pPr>
            <a:r>
              <a:rPr b="0" lang="ru-RU" sz="1400" spc="-1" strike="noStrike">
                <a:solidFill>
                  <a:srgbClr val="ff0000"/>
                </a:solidFill>
                <a:uFill>
                  <a:solidFill>
                    <a:srgbClr val="ffffff"/>
                  </a:solidFill>
                </a:uFill>
                <a:latin typeface="Calibri"/>
                <a:ea typeface="DejaVu Sans"/>
              </a:rPr>
              <a:t>- вскрывать щит;</a:t>
            </a:r>
            <a:endParaRPr b="0" lang="ru-RU" sz="1800" spc="-1" strike="noStrike">
              <a:solidFill>
                <a:srgbClr val="000000"/>
              </a:solidFill>
              <a:uFill>
                <a:solidFill>
                  <a:srgbClr val="ffffff"/>
                </a:solidFill>
              </a:uFill>
              <a:latin typeface="Arial"/>
            </a:endParaRPr>
          </a:p>
          <a:p>
            <a:pPr>
              <a:lnSpc>
                <a:spcPct val="100000"/>
              </a:lnSpc>
            </a:pPr>
            <a:r>
              <a:rPr b="0" lang="ru-RU" sz="1400" spc="-1" strike="noStrike">
                <a:solidFill>
                  <a:srgbClr val="ff0000"/>
                </a:solidFill>
                <a:uFill>
                  <a:solidFill>
                    <a:srgbClr val="ffffff"/>
                  </a:solidFill>
                </a:uFill>
                <a:latin typeface="Calibri"/>
                <a:ea typeface="DejaVu Sans"/>
              </a:rPr>
              <a:t>- преднамеренно закорачивать токоведущие проводники.</a:t>
            </a:r>
            <a:endParaRPr b="0" lang="ru-RU" sz="1800" spc="-1" strike="noStrike">
              <a:solidFill>
                <a:srgbClr val="000000"/>
              </a:solidFill>
              <a:uFill>
                <a:solidFill>
                  <a:srgbClr val="ffffff"/>
                </a:solidFill>
              </a:uFill>
              <a:latin typeface="Arial"/>
            </a:endParaRPr>
          </a:p>
        </p:txBody>
      </p:sp>
      <p:sp>
        <p:nvSpPr>
          <p:cNvPr id="281" name="CustomShape 6"/>
          <p:cNvSpPr/>
          <p:nvPr/>
        </p:nvSpPr>
        <p:spPr>
          <a:xfrm>
            <a:off x="358560" y="4077000"/>
            <a:ext cx="3867480" cy="516240"/>
          </a:xfrm>
          <a:prstGeom prst="rect">
            <a:avLst/>
          </a:prstGeom>
          <a:noFill/>
          <a:ln>
            <a:noFill/>
          </a:ln>
        </p:spPr>
        <p:style>
          <a:lnRef idx="0"/>
          <a:fillRef idx="0"/>
          <a:effectRef idx="0"/>
          <a:fontRef idx="minor"/>
        </p:style>
        <p:txBody>
          <a:bodyPr lIns="90000" rIns="90000" tIns="45000" bIns="45000"/>
          <a:p>
            <a:pPr>
              <a:lnSpc>
                <a:spcPct val="100000"/>
              </a:lnSpc>
            </a:pPr>
            <a:r>
              <a:rPr b="0" lang="ru-RU" sz="1400" spc="-1" strike="noStrike">
                <a:solidFill>
                  <a:srgbClr val="00b050"/>
                </a:solidFill>
                <a:uFill>
                  <a:solidFill>
                    <a:srgbClr val="ffffff"/>
                  </a:solidFill>
                </a:uFill>
                <a:latin typeface="Calibri"/>
                <a:ea typeface="DejaVu Sans"/>
              </a:rPr>
              <a:t>После снятия напряжения можно тушить пожар любым доступным способом!</a:t>
            </a:r>
            <a:endParaRPr b="0" lang="ru-RU" sz="1800" spc="-1" strike="noStrike">
              <a:solidFill>
                <a:srgbClr val="000000"/>
              </a:solidFill>
              <a:uFill>
                <a:solidFill>
                  <a:srgbClr val="ffffff"/>
                </a:solidFill>
              </a:uFill>
              <a:latin typeface="Arial"/>
            </a:endParaRPr>
          </a:p>
        </p:txBody>
      </p:sp>
      <p:pic>
        <p:nvPicPr>
          <p:cNvPr id="282" name="Picture 7" descr=""/>
          <p:cNvPicPr/>
          <p:nvPr/>
        </p:nvPicPr>
        <p:blipFill>
          <a:blip r:embed="rId6"/>
          <a:stretch/>
        </p:blipFill>
        <p:spPr>
          <a:xfrm>
            <a:off x="4356000" y="1332720"/>
            <a:ext cx="4412880" cy="3309480"/>
          </a:xfrm>
          <a:prstGeom prst="rect">
            <a:avLst/>
          </a:prstGeom>
          <a:ln>
            <a:noFill/>
          </a:ln>
        </p:spPr>
      </p:pic>
      <p:sp>
        <p:nvSpPr>
          <p:cNvPr id="283" name="CustomShape 7"/>
          <p:cNvSpPr/>
          <p:nvPr/>
        </p:nvSpPr>
        <p:spPr>
          <a:xfrm>
            <a:off x="352800" y="4725000"/>
            <a:ext cx="8415720" cy="729360"/>
          </a:xfrm>
          <a:prstGeom prst="rect">
            <a:avLst/>
          </a:prstGeom>
          <a:noFill/>
          <a:ln>
            <a:noFill/>
          </a:ln>
        </p:spPr>
        <p:style>
          <a:lnRef idx="0"/>
          <a:fillRef idx="0"/>
          <a:effectRef idx="0"/>
          <a:fontRef idx="minor"/>
        </p:style>
        <p:txBody>
          <a:bodyPr lIns="90000" rIns="90000" tIns="45000" bIns="45000"/>
          <a:p>
            <a:pPr>
              <a:lnSpc>
                <a:spcPct val="100000"/>
              </a:lnSpc>
            </a:pPr>
            <a:r>
              <a:rPr b="0" lang="ru-RU" sz="1400" spc="-1" strike="noStrike">
                <a:solidFill>
                  <a:srgbClr val="002060"/>
                </a:solidFill>
                <a:uFill>
                  <a:solidFill>
                    <a:srgbClr val="ffffff"/>
                  </a:solidFill>
                </a:uFill>
                <a:latin typeface="Calibri"/>
                <a:ea typeface="DejaVu Sans"/>
              </a:rPr>
              <a:t>Если очаг пожара не отключен от питающей сети, то тушить пожар допускается только сухим песком, углекислотным или порошковым огнетушителем. </a:t>
            </a:r>
            <a:r>
              <a:rPr b="1" lang="ru-RU" sz="1400" spc="-1" strike="noStrike">
                <a:solidFill>
                  <a:srgbClr val="ff0000"/>
                </a:solidFill>
                <a:uFill>
                  <a:solidFill>
                    <a:srgbClr val="ffffff"/>
                  </a:solidFill>
                </a:uFill>
                <a:latin typeface="Calibri"/>
                <a:ea typeface="DejaVu Sans"/>
              </a:rPr>
              <a:t>Нельзя</a:t>
            </a:r>
            <a:r>
              <a:rPr b="0" lang="ru-RU" sz="1400" spc="-1" strike="noStrike">
                <a:solidFill>
                  <a:srgbClr val="002060"/>
                </a:solidFill>
                <a:uFill>
                  <a:solidFill>
                    <a:srgbClr val="ffffff"/>
                  </a:solidFill>
                </a:uFill>
                <a:latin typeface="Calibri"/>
                <a:ea typeface="DejaVu Sans"/>
              </a:rPr>
              <a:t> до отключения очага пожара от сети </a:t>
            </a:r>
            <a:r>
              <a:rPr b="1" lang="ru-RU" sz="1400" spc="-1" strike="noStrike">
                <a:solidFill>
                  <a:srgbClr val="ff0000"/>
                </a:solidFill>
                <a:uFill>
                  <a:solidFill>
                    <a:srgbClr val="ffffff"/>
                  </a:solidFill>
                </a:uFill>
                <a:latin typeface="Calibri"/>
                <a:ea typeface="DejaVu Sans"/>
              </a:rPr>
              <a:t>тушить</a:t>
            </a:r>
            <a:r>
              <a:rPr b="0" lang="ru-RU" sz="1400" spc="-1" strike="noStrike">
                <a:solidFill>
                  <a:srgbClr val="002060"/>
                </a:solidFill>
                <a:uFill>
                  <a:solidFill>
                    <a:srgbClr val="ffffff"/>
                  </a:solidFill>
                </a:uFill>
                <a:latin typeface="Calibri"/>
                <a:ea typeface="DejaVu Sans"/>
              </a:rPr>
              <a:t> пожар </a:t>
            </a:r>
            <a:r>
              <a:rPr b="1" lang="ru-RU" sz="1400" spc="-1" strike="noStrike">
                <a:solidFill>
                  <a:srgbClr val="ff0000"/>
                </a:solidFill>
                <a:uFill>
                  <a:solidFill>
                    <a:srgbClr val="ffffff"/>
                  </a:solidFill>
                </a:uFill>
                <a:latin typeface="Calibri"/>
                <a:ea typeface="DejaVu Sans"/>
              </a:rPr>
              <a:t>водой</a:t>
            </a:r>
            <a:r>
              <a:rPr b="0" lang="ru-RU" sz="1400" spc="-1" strike="noStrike">
                <a:solidFill>
                  <a:srgbClr val="002060"/>
                </a:solidFill>
                <a:uFill>
                  <a:solidFill>
                    <a:srgbClr val="ffffff"/>
                  </a:solidFill>
                </a:uFill>
                <a:latin typeface="Calibri"/>
                <a:ea typeface="DejaVu Sans"/>
              </a:rPr>
              <a:t> или пользоваться пенным огнетушителем.</a:t>
            </a:r>
            <a:endParaRPr b="0" lang="ru-RU" sz="1800" spc="-1" strike="noStrike">
              <a:solidFill>
                <a:srgbClr val="000000"/>
              </a:solidFill>
              <a:uFill>
                <a:solidFill>
                  <a:srgbClr val="ffffff"/>
                </a:solidFill>
              </a:uFill>
              <a:latin typeface="Arial"/>
            </a:endParaRPr>
          </a:p>
        </p:txBody>
      </p:sp>
      <p:pic>
        <p:nvPicPr>
          <p:cNvPr id="284" name="" descr=""/>
          <p:cNvPicPr/>
          <p:nvPr/>
        </p:nvPicPr>
        <p:blipFill>
          <a:blip r:embed="rId7"/>
          <a:stretch/>
        </p:blipFill>
        <p:spPr>
          <a:xfrm>
            <a:off x="360" y="0"/>
            <a:ext cx="360" cy="360"/>
          </a:xfrm>
          <a:prstGeom prst="rect">
            <a:avLst/>
          </a:prstGeom>
          <a:ln>
            <a:noFill/>
          </a:ln>
        </p:spPr>
      </p:pic>
    </p:spTree>
  </p:cSld>
  <p:transition spd="med">
    <p:fade/>
  </p:transition>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5" name="Picture 45" descr=""/>
          <p:cNvPicPr/>
          <p:nvPr/>
        </p:nvPicPr>
        <p:blipFill>
          <a:blip r:embed="rId1"/>
          <a:stretch/>
        </p:blipFill>
        <p:spPr>
          <a:xfrm>
            <a:off x="273600" y="5688720"/>
            <a:ext cx="1780560" cy="1003320"/>
          </a:xfrm>
          <a:prstGeom prst="rect">
            <a:avLst/>
          </a:prstGeom>
          <a:ln>
            <a:noFill/>
          </a:ln>
        </p:spPr>
      </p:pic>
      <p:pic>
        <p:nvPicPr>
          <p:cNvPr id="286" name="Picture 46" descr=""/>
          <p:cNvPicPr/>
          <p:nvPr/>
        </p:nvPicPr>
        <p:blipFill>
          <a:blip r:embed="rId2"/>
          <a:stretch/>
        </p:blipFill>
        <p:spPr>
          <a:xfrm>
            <a:off x="2597040" y="5657400"/>
            <a:ext cx="936360" cy="1003320"/>
          </a:xfrm>
          <a:prstGeom prst="rect">
            <a:avLst/>
          </a:prstGeom>
          <a:ln>
            <a:noFill/>
          </a:ln>
        </p:spPr>
      </p:pic>
      <p:pic>
        <p:nvPicPr>
          <p:cNvPr id="287" name="Picture 49" descr=""/>
          <p:cNvPicPr/>
          <p:nvPr/>
        </p:nvPicPr>
        <p:blipFill>
          <a:blip r:embed="rId3"/>
          <a:stretch/>
        </p:blipFill>
        <p:spPr>
          <a:xfrm>
            <a:off x="5364000" y="5657400"/>
            <a:ext cx="1158480" cy="1003320"/>
          </a:xfrm>
          <a:prstGeom prst="rect">
            <a:avLst/>
          </a:prstGeom>
          <a:ln>
            <a:noFill/>
          </a:ln>
        </p:spPr>
      </p:pic>
      <p:pic>
        <p:nvPicPr>
          <p:cNvPr id="288" name="Picture 50" descr=""/>
          <p:cNvPicPr/>
          <p:nvPr/>
        </p:nvPicPr>
        <p:blipFill>
          <a:blip r:embed="rId4"/>
          <a:stretch/>
        </p:blipFill>
        <p:spPr>
          <a:xfrm>
            <a:off x="6894360" y="5657400"/>
            <a:ext cx="2007720" cy="1003320"/>
          </a:xfrm>
          <a:prstGeom prst="rect">
            <a:avLst/>
          </a:prstGeom>
          <a:ln>
            <a:noFill/>
          </a:ln>
        </p:spPr>
      </p:pic>
      <p:pic>
        <p:nvPicPr>
          <p:cNvPr id="289" name="Picture 61" descr=""/>
          <p:cNvPicPr/>
          <p:nvPr/>
        </p:nvPicPr>
        <p:blipFill>
          <a:blip r:embed="rId5"/>
          <a:stretch/>
        </p:blipFill>
        <p:spPr>
          <a:xfrm>
            <a:off x="3904560" y="5649840"/>
            <a:ext cx="1141560" cy="1010880"/>
          </a:xfrm>
          <a:prstGeom prst="rect">
            <a:avLst/>
          </a:prstGeom>
          <a:ln>
            <a:noFill/>
          </a:ln>
        </p:spPr>
      </p:pic>
      <p:sp>
        <p:nvSpPr>
          <p:cNvPr id="290" name="CustomShape 1"/>
          <p:cNvSpPr/>
          <p:nvPr/>
        </p:nvSpPr>
        <p:spPr>
          <a:xfrm>
            <a:off x="274680" y="260640"/>
            <a:ext cx="8628120" cy="439560"/>
          </a:xfrm>
          <a:prstGeom prst="rect">
            <a:avLst/>
          </a:prstGeom>
          <a:noFill/>
          <a:ln>
            <a:solidFill>
              <a:schemeClr val="bg1"/>
            </a:solid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Освобождение пострадавшего от действия электрического тока</a:t>
            </a:r>
            <a:endParaRPr b="0" lang="ru-RU" sz="1800" spc="-1" strike="noStrike">
              <a:solidFill>
                <a:srgbClr val="000000"/>
              </a:solidFill>
              <a:uFill>
                <a:solidFill>
                  <a:srgbClr val="ffffff"/>
                </a:solidFill>
              </a:uFill>
              <a:latin typeface="Arial"/>
            </a:endParaRPr>
          </a:p>
        </p:txBody>
      </p:sp>
      <p:sp>
        <p:nvSpPr>
          <p:cNvPr id="291" name="CustomShape 2"/>
          <p:cNvSpPr/>
          <p:nvPr/>
        </p:nvSpPr>
        <p:spPr>
          <a:xfrm>
            <a:off x="0" y="0"/>
            <a:ext cx="9143280" cy="360"/>
          </a:xfrm>
          <a:prstGeom prst="rect">
            <a:avLst/>
          </a:prstGeom>
          <a:noFill/>
          <a:ln>
            <a:noFill/>
          </a:ln>
        </p:spPr>
        <p:style>
          <a:lnRef idx="0"/>
          <a:fillRef idx="0"/>
          <a:effectRef idx="0"/>
          <a:fontRef idx="minor"/>
        </p:style>
      </p:sp>
      <p:sp>
        <p:nvSpPr>
          <p:cNvPr id="292" name="CustomShape 3"/>
          <p:cNvSpPr/>
          <p:nvPr/>
        </p:nvSpPr>
        <p:spPr>
          <a:xfrm>
            <a:off x="352800" y="764640"/>
            <a:ext cx="8394840" cy="638640"/>
          </a:xfrm>
          <a:prstGeom prst="rect">
            <a:avLst/>
          </a:prstGeom>
          <a:noFill/>
          <a:ln>
            <a:noFill/>
          </a:ln>
        </p:spPr>
        <p:style>
          <a:lnRef idx="0"/>
          <a:fillRef idx="0"/>
          <a:effectRef idx="0"/>
          <a:fontRef idx="minor"/>
        </p:style>
        <p:txBody>
          <a:bodyPr lIns="90000" rIns="90000" tIns="45000" bIns="45000"/>
          <a:p>
            <a:pPr>
              <a:lnSpc>
                <a:spcPct val="100000"/>
              </a:lnSpc>
            </a:pPr>
            <a:r>
              <a:rPr b="1" lang="ru-RU" sz="1800" spc="-1" strike="noStrike">
                <a:solidFill>
                  <a:srgbClr val="ff0000"/>
                </a:solidFill>
                <a:uFill>
                  <a:solidFill>
                    <a:srgbClr val="ffffff"/>
                  </a:solidFill>
                </a:uFill>
                <a:latin typeface="Calibri"/>
                <a:ea typeface="DejaVu Sans"/>
              </a:rPr>
              <a:t>Быстрое отключение от действия электрического тока – это первое действие для спасения пострадавшего!</a:t>
            </a:r>
            <a:r>
              <a:rPr b="0" lang="ru-RU" sz="1800" spc="-1" strike="noStrike">
                <a:solidFill>
                  <a:srgbClr val="000000"/>
                </a:solidFill>
                <a:uFill>
                  <a:solidFill>
                    <a:srgbClr val="ffffff"/>
                  </a:solidFill>
                </a:uFill>
                <a:latin typeface="Calibri"/>
                <a:ea typeface="DejaVu Sans"/>
              </a:rPr>
              <a:t> </a:t>
            </a:r>
            <a:endParaRPr b="0" lang="ru-RU" sz="1800" spc="-1" strike="noStrike">
              <a:solidFill>
                <a:srgbClr val="000000"/>
              </a:solidFill>
              <a:uFill>
                <a:solidFill>
                  <a:srgbClr val="ffffff"/>
                </a:solidFill>
              </a:uFill>
              <a:latin typeface="Arial"/>
            </a:endParaRPr>
          </a:p>
        </p:txBody>
      </p:sp>
      <p:pic>
        <p:nvPicPr>
          <p:cNvPr id="293" name="Picture 116" descr=""/>
          <p:cNvPicPr/>
          <p:nvPr/>
        </p:nvPicPr>
        <p:blipFill>
          <a:blip r:embed="rId6"/>
          <a:stretch/>
        </p:blipFill>
        <p:spPr>
          <a:xfrm>
            <a:off x="2483640" y="1437840"/>
            <a:ext cx="3813840" cy="4069080"/>
          </a:xfrm>
          <a:prstGeom prst="rect">
            <a:avLst/>
          </a:prstGeom>
          <a:ln>
            <a:noFill/>
          </a:ln>
        </p:spPr>
      </p:pic>
      <p:sp>
        <p:nvSpPr>
          <p:cNvPr id="294" name="CustomShape 4"/>
          <p:cNvSpPr/>
          <p:nvPr/>
        </p:nvSpPr>
        <p:spPr>
          <a:xfrm>
            <a:off x="273600" y="1749600"/>
            <a:ext cx="2322360" cy="1727640"/>
          </a:xfrm>
          <a:prstGeom prst="rect">
            <a:avLst/>
          </a:prstGeom>
          <a:noFill/>
          <a:ln>
            <a:noFill/>
          </a:ln>
        </p:spPr>
        <p:style>
          <a:lnRef idx="0"/>
          <a:fillRef idx="0"/>
          <a:effectRef idx="0"/>
          <a:fontRef idx="minor"/>
        </p:style>
        <p:txBody>
          <a:bodyPr lIns="90000" rIns="90000" tIns="45000" bIns="45000"/>
          <a:p>
            <a:pPr>
              <a:lnSpc>
                <a:spcPct val="100000"/>
              </a:lnSpc>
            </a:pPr>
            <a:r>
              <a:rPr b="1" lang="ru-RU" sz="1600" spc="-1" strike="noStrike">
                <a:solidFill>
                  <a:srgbClr val="ff0000"/>
                </a:solidFill>
                <a:uFill>
                  <a:solidFill>
                    <a:srgbClr val="ffffff"/>
                  </a:solidFill>
                </a:uFill>
                <a:latin typeface="Calibri"/>
                <a:ea typeface="DejaVu Sans"/>
              </a:rPr>
              <a:t>! </a:t>
            </a:r>
            <a:r>
              <a:rPr b="1" lang="ru-RU" sz="1600" spc="-1" strike="noStrike">
                <a:solidFill>
                  <a:srgbClr val="0070c0"/>
                </a:solidFill>
                <a:uFill>
                  <a:solidFill>
                    <a:srgbClr val="ffffff"/>
                  </a:solidFill>
                </a:uFill>
                <a:latin typeface="Calibri"/>
                <a:ea typeface="DejaVu Sans"/>
              </a:rPr>
              <a:t>Освобождение пострадавшего от действия электрического тока путем отключения электроустановки</a:t>
            </a:r>
            <a:endParaRPr b="0" lang="ru-RU" sz="1800" spc="-1" strike="noStrike">
              <a:solidFill>
                <a:srgbClr val="000000"/>
              </a:solidFill>
              <a:uFill>
                <a:solidFill>
                  <a:srgbClr val="ffffff"/>
                </a:solidFill>
              </a:uFill>
              <a:latin typeface="Arial"/>
            </a:endParaRPr>
          </a:p>
        </p:txBody>
      </p:sp>
      <p:sp>
        <p:nvSpPr>
          <p:cNvPr id="295" name="CustomShape 5"/>
          <p:cNvSpPr/>
          <p:nvPr/>
        </p:nvSpPr>
        <p:spPr>
          <a:xfrm>
            <a:off x="258840" y="3763080"/>
            <a:ext cx="2322360" cy="1727640"/>
          </a:xfrm>
          <a:prstGeom prst="rect">
            <a:avLst/>
          </a:prstGeom>
          <a:noFill/>
          <a:ln>
            <a:noFill/>
          </a:ln>
        </p:spPr>
        <p:style>
          <a:lnRef idx="0"/>
          <a:fillRef idx="0"/>
          <a:effectRef idx="0"/>
          <a:fontRef idx="minor"/>
        </p:style>
        <p:txBody>
          <a:bodyPr lIns="90000" rIns="90000" tIns="45000" bIns="45000"/>
          <a:p>
            <a:pPr>
              <a:lnSpc>
                <a:spcPct val="100000"/>
              </a:lnSpc>
            </a:pPr>
            <a:r>
              <a:rPr b="1" lang="ru-RU" sz="1600" spc="-1" strike="noStrike">
                <a:solidFill>
                  <a:srgbClr val="ff0000"/>
                </a:solidFill>
                <a:uFill>
                  <a:solidFill>
                    <a:srgbClr val="ffffff"/>
                  </a:solidFill>
                </a:uFill>
                <a:latin typeface="Calibri"/>
                <a:ea typeface="DejaVu Sans"/>
              </a:rPr>
              <a:t>! </a:t>
            </a:r>
            <a:r>
              <a:rPr b="1" lang="ru-RU" sz="1600" spc="-1" strike="noStrike">
                <a:solidFill>
                  <a:srgbClr val="00b050"/>
                </a:solidFill>
                <a:uFill>
                  <a:solidFill>
                    <a:srgbClr val="ffffff"/>
                  </a:solidFill>
                </a:uFill>
                <a:latin typeface="Calibri"/>
                <a:ea typeface="DejaVu Sans"/>
              </a:rPr>
              <a:t>Освобождение пострадавшего от действия электрического тока с использованием диэлектрических перчаток</a:t>
            </a:r>
            <a:endParaRPr b="0" lang="ru-RU" sz="1800" spc="-1" strike="noStrike">
              <a:solidFill>
                <a:srgbClr val="000000"/>
              </a:solidFill>
              <a:uFill>
                <a:solidFill>
                  <a:srgbClr val="ffffff"/>
                </a:solidFill>
              </a:uFill>
              <a:latin typeface="Arial"/>
            </a:endParaRPr>
          </a:p>
        </p:txBody>
      </p:sp>
      <p:sp>
        <p:nvSpPr>
          <p:cNvPr id="296" name="CustomShape 6"/>
          <p:cNvSpPr/>
          <p:nvPr/>
        </p:nvSpPr>
        <p:spPr>
          <a:xfrm>
            <a:off x="6511320" y="1778760"/>
            <a:ext cx="2322360" cy="1727640"/>
          </a:xfrm>
          <a:prstGeom prst="rect">
            <a:avLst/>
          </a:prstGeom>
          <a:noFill/>
          <a:ln>
            <a:noFill/>
          </a:ln>
        </p:spPr>
        <p:style>
          <a:lnRef idx="0"/>
          <a:fillRef idx="0"/>
          <a:effectRef idx="0"/>
          <a:fontRef idx="minor"/>
        </p:style>
        <p:txBody>
          <a:bodyPr lIns="90000" rIns="90000" tIns="45000" bIns="45000"/>
          <a:p>
            <a:pPr>
              <a:lnSpc>
                <a:spcPct val="100000"/>
              </a:lnSpc>
            </a:pPr>
            <a:r>
              <a:rPr b="1" lang="ru-RU" sz="1600" spc="-1" strike="noStrike">
                <a:solidFill>
                  <a:srgbClr val="ff0000"/>
                </a:solidFill>
                <a:uFill>
                  <a:solidFill>
                    <a:srgbClr val="ffffff"/>
                  </a:solidFill>
                </a:uFill>
                <a:latin typeface="Calibri"/>
                <a:ea typeface="DejaVu Sans"/>
              </a:rPr>
              <a:t>! </a:t>
            </a:r>
            <a:r>
              <a:rPr b="1" lang="ru-RU" sz="1600" spc="-1" strike="noStrike">
                <a:solidFill>
                  <a:srgbClr val="00b050"/>
                </a:solidFill>
                <a:uFill>
                  <a:solidFill>
                    <a:srgbClr val="ffffff"/>
                  </a:solidFill>
                </a:uFill>
                <a:latin typeface="Calibri"/>
                <a:ea typeface="DejaVu Sans"/>
              </a:rPr>
              <a:t>Освобождение пострадавшего от действия электрического тока путем перерубания электрического провода</a:t>
            </a:r>
            <a:endParaRPr b="0" lang="ru-RU" sz="1800" spc="-1" strike="noStrike">
              <a:solidFill>
                <a:srgbClr val="000000"/>
              </a:solidFill>
              <a:uFill>
                <a:solidFill>
                  <a:srgbClr val="ffffff"/>
                </a:solidFill>
              </a:uFill>
              <a:latin typeface="Arial"/>
            </a:endParaRPr>
          </a:p>
        </p:txBody>
      </p:sp>
      <p:sp>
        <p:nvSpPr>
          <p:cNvPr id="297" name="CustomShape 7"/>
          <p:cNvSpPr/>
          <p:nvPr/>
        </p:nvSpPr>
        <p:spPr>
          <a:xfrm>
            <a:off x="6511320" y="3666240"/>
            <a:ext cx="2322360" cy="1727640"/>
          </a:xfrm>
          <a:prstGeom prst="rect">
            <a:avLst/>
          </a:prstGeom>
          <a:noFill/>
          <a:ln>
            <a:noFill/>
          </a:ln>
        </p:spPr>
        <p:style>
          <a:lnRef idx="0"/>
          <a:fillRef idx="0"/>
          <a:effectRef idx="0"/>
          <a:fontRef idx="minor"/>
        </p:style>
        <p:txBody>
          <a:bodyPr lIns="90000" rIns="90000" tIns="45000" bIns="45000"/>
          <a:p>
            <a:pPr>
              <a:lnSpc>
                <a:spcPct val="100000"/>
              </a:lnSpc>
            </a:pPr>
            <a:r>
              <a:rPr b="1" lang="ru-RU" sz="1600" spc="-1" strike="noStrike">
                <a:solidFill>
                  <a:srgbClr val="ff0000"/>
                </a:solidFill>
                <a:uFill>
                  <a:solidFill>
                    <a:srgbClr val="ffffff"/>
                  </a:solidFill>
                </a:uFill>
                <a:latin typeface="Calibri"/>
                <a:ea typeface="DejaVu Sans"/>
              </a:rPr>
              <a:t>! </a:t>
            </a:r>
            <a:r>
              <a:rPr b="1" lang="ru-RU" sz="1600" spc="-1" strike="noStrike">
                <a:solidFill>
                  <a:srgbClr val="0070c0"/>
                </a:solidFill>
                <a:uFill>
                  <a:solidFill>
                    <a:srgbClr val="ffffff"/>
                  </a:solidFill>
                </a:uFill>
                <a:latin typeface="Calibri"/>
                <a:ea typeface="DejaVu Sans"/>
              </a:rPr>
              <a:t>Средства личной защиты при освобождении пострадавшего от действия электрического тока в электроустановках напряжением до 1000 В</a:t>
            </a:r>
            <a:endParaRPr b="0" lang="ru-RU" sz="1800" spc="-1" strike="noStrike">
              <a:solidFill>
                <a:srgbClr val="000000"/>
              </a:solidFill>
              <a:uFill>
                <a:solidFill>
                  <a:srgbClr val="ffffff"/>
                </a:solidFill>
              </a:uFill>
              <a:latin typeface="Arial"/>
            </a:endParaRPr>
          </a:p>
        </p:txBody>
      </p:sp>
      <p:pic>
        <p:nvPicPr>
          <p:cNvPr id="298" name="" descr=""/>
          <p:cNvPicPr/>
          <p:nvPr/>
        </p:nvPicPr>
        <p:blipFill>
          <a:blip r:embed="rId7"/>
          <a:stretch/>
        </p:blipFill>
        <p:spPr>
          <a:xfrm>
            <a:off x="360" y="0"/>
            <a:ext cx="360" cy="360"/>
          </a:xfrm>
          <a:prstGeom prst="rect">
            <a:avLst/>
          </a:prstGeom>
          <a:ln>
            <a:noFill/>
          </a:ln>
        </p:spPr>
      </p:pic>
    </p:spTree>
  </p:cSld>
  <p:transition spd="med">
    <p:fade/>
  </p:transition>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9" name="Picture 45" descr=""/>
          <p:cNvPicPr/>
          <p:nvPr/>
        </p:nvPicPr>
        <p:blipFill>
          <a:blip r:embed="rId1"/>
          <a:stretch/>
        </p:blipFill>
        <p:spPr>
          <a:xfrm>
            <a:off x="273600" y="5688720"/>
            <a:ext cx="1780560" cy="1003320"/>
          </a:xfrm>
          <a:prstGeom prst="rect">
            <a:avLst/>
          </a:prstGeom>
          <a:ln>
            <a:noFill/>
          </a:ln>
        </p:spPr>
      </p:pic>
      <p:pic>
        <p:nvPicPr>
          <p:cNvPr id="300" name="Picture 46" descr=""/>
          <p:cNvPicPr/>
          <p:nvPr/>
        </p:nvPicPr>
        <p:blipFill>
          <a:blip r:embed="rId2"/>
          <a:stretch/>
        </p:blipFill>
        <p:spPr>
          <a:xfrm>
            <a:off x="2597040" y="5657400"/>
            <a:ext cx="936360" cy="1003320"/>
          </a:xfrm>
          <a:prstGeom prst="rect">
            <a:avLst/>
          </a:prstGeom>
          <a:ln>
            <a:noFill/>
          </a:ln>
        </p:spPr>
      </p:pic>
      <p:pic>
        <p:nvPicPr>
          <p:cNvPr id="301" name="Picture 49" descr=""/>
          <p:cNvPicPr/>
          <p:nvPr/>
        </p:nvPicPr>
        <p:blipFill>
          <a:blip r:embed="rId3"/>
          <a:stretch/>
        </p:blipFill>
        <p:spPr>
          <a:xfrm>
            <a:off x="5364000" y="5657400"/>
            <a:ext cx="1158480" cy="1003320"/>
          </a:xfrm>
          <a:prstGeom prst="rect">
            <a:avLst/>
          </a:prstGeom>
          <a:ln>
            <a:noFill/>
          </a:ln>
        </p:spPr>
      </p:pic>
      <p:pic>
        <p:nvPicPr>
          <p:cNvPr id="302" name="Picture 50" descr=""/>
          <p:cNvPicPr/>
          <p:nvPr/>
        </p:nvPicPr>
        <p:blipFill>
          <a:blip r:embed="rId4"/>
          <a:stretch/>
        </p:blipFill>
        <p:spPr>
          <a:xfrm>
            <a:off x="6894360" y="5657400"/>
            <a:ext cx="2007720" cy="1003320"/>
          </a:xfrm>
          <a:prstGeom prst="rect">
            <a:avLst/>
          </a:prstGeom>
          <a:ln>
            <a:noFill/>
          </a:ln>
        </p:spPr>
      </p:pic>
      <p:pic>
        <p:nvPicPr>
          <p:cNvPr id="303" name="Picture 61" descr=""/>
          <p:cNvPicPr/>
          <p:nvPr/>
        </p:nvPicPr>
        <p:blipFill>
          <a:blip r:embed="rId5"/>
          <a:stretch/>
        </p:blipFill>
        <p:spPr>
          <a:xfrm>
            <a:off x="3904560" y="5649840"/>
            <a:ext cx="1141560" cy="1010880"/>
          </a:xfrm>
          <a:prstGeom prst="rect">
            <a:avLst/>
          </a:prstGeom>
          <a:ln>
            <a:noFill/>
          </a:ln>
        </p:spPr>
      </p:pic>
      <p:sp>
        <p:nvSpPr>
          <p:cNvPr id="304" name="CustomShape 1"/>
          <p:cNvSpPr/>
          <p:nvPr/>
        </p:nvSpPr>
        <p:spPr>
          <a:xfrm>
            <a:off x="274680" y="260640"/>
            <a:ext cx="8628120" cy="439560"/>
          </a:xfrm>
          <a:prstGeom prst="rect">
            <a:avLst/>
          </a:prstGeom>
          <a:noFill/>
          <a:ln>
            <a:solidFill>
              <a:schemeClr val="bg1"/>
            </a:solid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Шаговое напряжение</a:t>
            </a:r>
            <a:endParaRPr b="0" lang="ru-RU" sz="1800" spc="-1" strike="noStrike">
              <a:solidFill>
                <a:srgbClr val="000000"/>
              </a:solidFill>
              <a:uFill>
                <a:solidFill>
                  <a:srgbClr val="ffffff"/>
                </a:solidFill>
              </a:uFill>
              <a:latin typeface="Arial"/>
            </a:endParaRPr>
          </a:p>
        </p:txBody>
      </p:sp>
      <p:sp>
        <p:nvSpPr>
          <p:cNvPr id="305" name="CustomShape 2"/>
          <p:cNvSpPr/>
          <p:nvPr/>
        </p:nvSpPr>
        <p:spPr>
          <a:xfrm>
            <a:off x="0" y="0"/>
            <a:ext cx="9143280" cy="360"/>
          </a:xfrm>
          <a:prstGeom prst="rect">
            <a:avLst/>
          </a:prstGeom>
          <a:noFill/>
          <a:ln>
            <a:noFill/>
          </a:ln>
        </p:spPr>
        <p:style>
          <a:lnRef idx="0"/>
          <a:fillRef idx="0"/>
          <a:effectRef idx="0"/>
          <a:fontRef idx="minor"/>
        </p:style>
      </p:sp>
      <p:pic>
        <p:nvPicPr>
          <p:cNvPr id="306" name="Picture 2" descr=""/>
          <p:cNvPicPr/>
          <p:nvPr/>
        </p:nvPicPr>
        <p:blipFill>
          <a:blip r:embed="rId6"/>
          <a:stretch/>
        </p:blipFill>
        <p:spPr>
          <a:xfrm>
            <a:off x="1805760" y="826200"/>
            <a:ext cx="5285880" cy="4709160"/>
          </a:xfrm>
          <a:prstGeom prst="rect">
            <a:avLst/>
          </a:prstGeom>
          <a:ln>
            <a:noFill/>
          </a:ln>
        </p:spPr>
      </p:pic>
      <p:pic>
        <p:nvPicPr>
          <p:cNvPr id="307" name="" descr=""/>
          <p:cNvPicPr/>
          <p:nvPr/>
        </p:nvPicPr>
        <p:blipFill>
          <a:blip r:embed="rId7"/>
          <a:stretch/>
        </p:blipFill>
        <p:spPr>
          <a:xfrm>
            <a:off x="360" y="0"/>
            <a:ext cx="360" cy="360"/>
          </a:xfrm>
          <a:prstGeom prst="rect">
            <a:avLst/>
          </a:prstGeom>
          <a:ln>
            <a:noFill/>
          </a:ln>
        </p:spPr>
      </p:pic>
    </p:spTree>
  </p:cSld>
  <p:transition spd="med">
    <p:fade/>
  </p:transition>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Picture 45" descr=""/>
          <p:cNvPicPr/>
          <p:nvPr/>
        </p:nvPicPr>
        <p:blipFill>
          <a:blip r:embed="rId1"/>
          <a:stretch/>
        </p:blipFill>
        <p:spPr>
          <a:xfrm>
            <a:off x="273600" y="5688720"/>
            <a:ext cx="1780560" cy="1003320"/>
          </a:xfrm>
          <a:prstGeom prst="rect">
            <a:avLst/>
          </a:prstGeom>
          <a:ln>
            <a:noFill/>
          </a:ln>
        </p:spPr>
      </p:pic>
      <p:pic>
        <p:nvPicPr>
          <p:cNvPr id="70" name="Picture 46" descr=""/>
          <p:cNvPicPr/>
          <p:nvPr/>
        </p:nvPicPr>
        <p:blipFill>
          <a:blip r:embed="rId2"/>
          <a:stretch/>
        </p:blipFill>
        <p:spPr>
          <a:xfrm>
            <a:off x="2597040" y="5657400"/>
            <a:ext cx="936360" cy="1003320"/>
          </a:xfrm>
          <a:prstGeom prst="rect">
            <a:avLst/>
          </a:prstGeom>
          <a:ln>
            <a:noFill/>
          </a:ln>
        </p:spPr>
      </p:pic>
      <p:pic>
        <p:nvPicPr>
          <p:cNvPr id="71" name="Picture 49" descr=""/>
          <p:cNvPicPr/>
          <p:nvPr/>
        </p:nvPicPr>
        <p:blipFill>
          <a:blip r:embed="rId3"/>
          <a:stretch/>
        </p:blipFill>
        <p:spPr>
          <a:xfrm>
            <a:off x="5364000" y="5657400"/>
            <a:ext cx="1158480" cy="1003320"/>
          </a:xfrm>
          <a:prstGeom prst="rect">
            <a:avLst/>
          </a:prstGeom>
          <a:ln>
            <a:noFill/>
          </a:ln>
        </p:spPr>
      </p:pic>
      <p:pic>
        <p:nvPicPr>
          <p:cNvPr id="72" name="Picture 50" descr=""/>
          <p:cNvPicPr/>
          <p:nvPr/>
        </p:nvPicPr>
        <p:blipFill>
          <a:blip r:embed="rId4"/>
          <a:stretch/>
        </p:blipFill>
        <p:spPr>
          <a:xfrm>
            <a:off x="6894360" y="5657400"/>
            <a:ext cx="2007720" cy="1003320"/>
          </a:xfrm>
          <a:prstGeom prst="rect">
            <a:avLst/>
          </a:prstGeom>
          <a:ln>
            <a:noFill/>
          </a:ln>
        </p:spPr>
      </p:pic>
      <p:pic>
        <p:nvPicPr>
          <p:cNvPr id="73" name="Picture 61" descr=""/>
          <p:cNvPicPr/>
          <p:nvPr/>
        </p:nvPicPr>
        <p:blipFill>
          <a:blip r:embed="rId5"/>
          <a:stretch/>
        </p:blipFill>
        <p:spPr>
          <a:xfrm>
            <a:off x="3904560" y="5649840"/>
            <a:ext cx="1141560" cy="1010880"/>
          </a:xfrm>
          <a:prstGeom prst="rect">
            <a:avLst/>
          </a:prstGeom>
          <a:ln>
            <a:noFill/>
          </a:ln>
        </p:spPr>
      </p:pic>
      <p:sp>
        <p:nvSpPr>
          <p:cNvPr id="74" name="CustomShape 1"/>
          <p:cNvSpPr/>
          <p:nvPr/>
        </p:nvSpPr>
        <p:spPr>
          <a:xfrm>
            <a:off x="311040" y="813240"/>
            <a:ext cx="8561520" cy="638640"/>
          </a:xfrm>
          <a:prstGeom prst="rect">
            <a:avLst/>
          </a:prstGeom>
          <a:noFill/>
          <a:ln>
            <a:noFill/>
          </a:ln>
        </p:spPr>
        <p:style>
          <a:lnRef idx="0"/>
          <a:fillRef idx="0"/>
          <a:effectRef idx="0"/>
          <a:fontRef idx="minor"/>
        </p:style>
        <p:txBody>
          <a:bodyPr lIns="90000" rIns="90000" tIns="45000" bIns="45000"/>
          <a:p>
            <a:pPr>
              <a:lnSpc>
                <a:spcPct val="100000"/>
              </a:lnSpc>
            </a:pPr>
            <a:r>
              <a:rPr b="1" lang="ru-RU" sz="1800" spc="-1" strike="noStrike">
                <a:solidFill>
                  <a:srgbClr val="0070c0"/>
                </a:solidFill>
                <a:uFill>
                  <a:solidFill>
                    <a:srgbClr val="ffffff"/>
                  </a:solidFill>
                </a:uFill>
                <a:latin typeface="Calibri"/>
                <a:ea typeface="DejaVu Sans"/>
              </a:rPr>
              <a:t>Электробезопасность – система организационных и технических мероприятий по защите человека от действия поражающих факторов электрического тока!</a:t>
            </a:r>
            <a:endParaRPr b="0" lang="ru-RU" sz="1800" spc="-1" strike="noStrike">
              <a:solidFill>
                <a:srgbClr val="000000"/>
              </a:solidFill>
              <a:uFill>
                <a:solidFill>
                  <a:srgbClr val="ffffff"/>
                </a:solidFill>
              </a:uFill>
              <a:latin typeface="Arial"/>
            </a:endParaRPr>
          </a:p>
        </p:txBody>
      </p:sp>
      <p:sp>
        <p:nvSpPr>
          <p:cNvPr id="75" name="CustomShape 2"/>
          <p:cNvSpPr/>
          <p:nvPr/>
        </p:nvSpPr>
        <p:spPr>
          <a:xfrm>
            <a:off x="2607480" y="260640"/>
            <a:ext cx="370476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Ключевые понятия</a:t>
            </a:r>
            <a:endParaRPr b="0" lang="ru-RU" sz="1800" spc="-1" strike="noStrike">
              <a:solidFill>
                <a:srgbClr val="000000"/>
              </a:solidFill>
              <a:uFill>
                <a:solidFill>
                  <a:srgbClr val="ffffff"/>
                </a:solidFill>
              </a:uFill>
              <a:latin typeface="Arial"/>
            </a:endParaRPr>
          </a:p>
        </p:txBody>
      </p:sp>
      <p:sp>
        <p:nvSpPr>
          <p:cNvPr id="76" name="CustomShape 3"/>
          <p:cNvSpPr/>
          <p:nvPr/>
        </p:nvSpPr>
        <p:spPr>
          <a:xfrm>
            <a:off x="294840" y="1484640"/>
            <a:ext cx="8609040" cy="638640"/>
          </a:xfrm>
          <a:prstGeom prst="rect">
            <a:avLst/>
          </a:prstGeom>
          <a:noFill/>
          <a:ln>
            <a:noFill/>
          </a:ln>
        </p:spPr>
        <p:style>
          <a:lnRef idx="0"/>
          <a:fillRef idx="0"/>
          <a:effectRef idx="0"/>
          <a:fontRef idx="minor"/>
        </p:style>
        <p:txBody>
          <a:bodyPr lIns="90000" rIns="90000" tIns="45000" bIns="45000"/>
          <a:p>
            <a:pPr>
              <a:lnSpc>
                <a:spcPct val="100000"/>
              </a:lnSpc>
            </a:pPr>
            <a:r>
              <a:rPr b="1" lang="ru-RU" sz="1800" spc="-1" strike="noStrike">
                <a:solidFill>
                  <a:srgbClr val="ff0000"/>
                </a:solidFill>
                <a:uFill>
                  <a:solidFill>
                    <a:srgbClr val="ffffff"/>
                  </a:solidFill>
                </a:uFill>
                <a:latin typeface="Calibri"/>
                <a:ea typeface="DejaVu Sans"/>
              </a:rPr>
              <a:t>Электротравма – результат воздействия на человека электрического тока и электрической дуги!</a:t>
            </a:r>
            <a:endParaRPr b="0" lang="ru-RU" sz="1800" spc="-1" strike="noStrike">
              <a:solidFill>
                <a:srgbClr val="000000"/>
              </a:solidFill>
              <a:uFill>
                <a:solidFill>
                  <a:srgbClr val="ffffff"/>
                </a:solidFill>
              </a:uFill>
              <a:latin typeface="Arial"/>
            </a:endParaRPr>
          </a:p>
        </p:txBody>
      </p:sp>
      <p:sp>
        <p:nvSpPr>
          <p:cNvPr id="77" name="CustomShape 4"/>
          <p:cNvSpPr/>
          <p:nvPr/>
        </p:nvSpPr>
        <p:spPr>
          <a:xfrm>
            <a:off x="314280" y="2192040"/>
            <a:ext cx="6417000" cy="1735920"/>
          </a:xfrm>
          <a:prstGeom prst="rect">
            <a:avLst/>
          </a:prstGeom>
          <a:noFill/>
          <a:ln>
            <a:noFill/>
          </a:ln>
        </p:spPr>
        <p:style>
          <a:lnRef idx="0"/>
          <a:fillRef idx="0"/>
          <a:effectRef idx="0"/>
          <a:fontRef idx="minor"/>
        </p:style>
        <p:txBody>
          <a:bodyPr lIns="90000" rIns="90000" tIns="45000" bIns="45000"/>
          <a:p>
            <a:pPr>
              <a:lnSpc>
                <a:spcPct val="100000"/>
              </a:lnSpc>
            </a:pPr>
            <a:r>
              <a:rPr b="0" lang="ru-RU" sz="1800" spc="-1" strike="noStrike">
                <a:solidFill>
                  <a:srgbClr val="000000"/>
                </a:solidFill>
                <a:uFill>
                  <a:solidFill>
                    <a:srgbClr val="ffffff"/>
                  </a:solidFill>
                </a:uFill>
                <a:latin typeface="Calibri"/>
                <a:ea typeface="DejaVu Sans"/>
              </a:rPr>
              <a:t>Группа I распространяется на не электротехнический персонал.</a:t>
            </a:r>
            <a:endParaRPr b="0" lang="ru-RU" sz="1800" spc="-1" strike="noStrike">
              <a:solidFill>
                <a:srgbClr val="000000"/>
              </a:solidFill>
              <a:uFill>
                <a:solidFill>
                  <a:srgbClr val="ffffff"/>
                </a:solidFill>
              </a:uFill>
              <a:latin typeface="Arial"/>
            </a:endParaRPr>
          </a:p>
          <a:p>
            <a:pPr>
              <a:lnSpc>
                <a:spcPct val="100000"/>
              </a:lnSpc>
            </a:pPr>
            <a:r>
              <a:rPr b="0" lang="ru-RU" sz="1800" spc="-1" strike="noStrike">
                <a:solidFill>
                  <a:srgbClr val="000000"/>
                </a:solidFill>
                <a:uFill>
                  <a:solidFill>
                    <a:srgbClr val="ffffff"/>
                  </a:solidFill>
                </a:uFill>
                <a:latin typeface="Calibri"/>
                <a:ea typeface="DejaVu Sans"/>
              </a:rPr>
              <a:t>Оформляется в журнале установленной формы.</a:t>
            </a:r>
            <a:endParaRPr b="0" lang="ru-RU" sz="1800" spc="-1" strike="noStrike">
              <a:solidFill>
                <a:srgbClr val="000000"/>
              </a:solidFill>
              <a:uFill>
                <a:solidFill>
                  <a:srgbClr val="ffffff"/>
                </a:solidFill>
              </a:uFill>
              <a:latin typeface="Arial"/>
            </a:endParaRPr>
          </a:p>
          <a:p>
            <a:pPr>
              <a:lnSpc>
                <a:spcPct val="100000"/>
              </a:lnSpc>
            </a:pPr>
            <a:r>
              <a:rPr b="0" lang="ru-RU" sz="1800" spc="-1" strike="noStrike">
                <a:solidFill>
                  <a:srgbClr val="000000"/>
                </a:solidFill>
                <a:uFill>
                  <a:solidFill>
                    <a:srgbClr val="ffffff"/>
                  </a:solidFill>
                </a:uFill>
                <a:latin typeface="Calibri"/>
                <a:ea typeface="DejaVu Sans"/>
              </a:rPr>
              <a:t>Присвоение I группы проводится путём проведения инструктажа, который должен завершаться проверкой знаний.</a:t>
            </a:r>
            <a:endParaRPr b="0" lang="ru-RU" sz="1800" spc="-1" strike="noStrike">
              <a:solidFill>
                <a:srgbClr val="000000"/>
              </a:solidFill>
              <a:uFill>
                <a:solidFill>
                  <a:srgbClr val="ffffff"/>
                </a:solidFill>
              </a:uFill>
              <a:latin typeface="Arial"/>
            </a:endParaRPr>
          </a:p>
          <a:p>
            <a:pPr>
              <a:lnSpc>
                <a:spcPct val="100000"/>
              </a:lnSpc>
            </a:pPr>
            <a:r>
              <a:rPr b="0" lang="ru-RU" sz="1800" spc="-1" strike="noStrike">
                <a:solidFill>
                  <a:srgbClr val="000000"/>
                </a:solidFill>
                <a:uFill>
                  <a:solidFill>
                    <a:srgbClr val="ffffff"/>
                  </a:solidFill>
                </a:uFill>
                <a:latin typeface="Calibri"/>
                <a:ea typeface="DejaVu Sans"/>
              </a:rPr>
              <a:t>Инструктаж на проведение I группы проводится ежегодно, удостоверение не выдается.</a:t>
            </a:r>
            <a:endParaRPr b="0" lang="ru-RU" sz="1800" spc="-1" strike="noStrike">
              <a:solidFill>
                <a:srgbClr val="000000"/>
              </a:solidFill>
              <a:uFill>
                <a:solidFill>
                  <a:srgbClr val="ffffff"/>
                </a:solidFill>
              </a:uFill>
              <a:latin typeface="Arial"/>
            </a:endParaRPr>
          </a:p>
        </p:txBody>
      </p:sp>
      <p:pic>
        <p:nvPicPr>
          <p:cNvPr id="78" name="Picture 148" descr=""/>
          <p:cNvPicPr/>
          <p:nvPr/>
        </p:nvPicPr>
        <p:blipFill>
          <a:blip r:embed="rId6"/>
          <a:stretch/>
        </p:blipFill>
        <p:spPr>
          <a:xfrm>
            <a:off x="6613200" y="1861200"/>
            <a:ext cx="2259000" cy="2259000"/>
          </a:xfrm>
          <a:prstGeom prst="rect">
            <a:avLst/>
          </a:prstGeom>
          <a:ln>
            <a:noFill/>
          </a:ln>
        </p:spPr>
      </p:pic>
      <p:pic>
        <p:nvPicPr>
          <p:cNvPr id="79" name="Picture 151" descr=""/>
          <p:cNvPicPr/>
          <p:nvPr/>
        </p:nvPicPr>
        <p:blipFill>
          <a:blip r:embed="rId7"/>
          <a:stretch/>
        </p:blipFill>
        <p:spPr>
          <a:xfrm>
            <a:off x="323280" y="4075920"/>
            <a:ext cx="1472400" cy="1472400"/>
          </a:xfrm>
          <a:prstGeom prst="rect">
            <a:avLst/>
          </a:prstGeom>
          <a:ln>
            <a:noFill/>
          </a:ln>
        </p:spPr>
      </p:pic>
      <p:sp>
        <p:nvSpPr>
          <p:cNvPr id="80" name="CustomShape 5"/>
          <p:cNvSpPr/>
          <p:nvPr/>
        </p:nvSpPr>
        <p:spPr>
          <a:xfrm>
            <a:off x="2186640" y="4195800"/>
            <a:ext cx="6057000" cy="912960"/>
          </a:xfrm>
          <a:prstGeom prst="rect">
            <a:avLst/>
          </a:prstGeom>
          <a:noFill/>
          <a:ln>
            <a:noFill/>
          </a:ln>
        </p:spPr>
        <p:style>
          <a:lnRef idx="0"/>
          <a:fillRef idx="0"/>
          <a:effectRef idx="0"/>
          <a:fontRef idx="minor"/>
        </p:style>
        <p:txBody>
          <a:bodyPr lIns="90000" rIns="90000" tIns="45000" bIns="45000"/>
          <a:p>
            <a:pPr>
              <a:lnSpc>
                <a:spcPct val="100000"/>
              </a:lnSpc>
            </a:pPr>
            <a:r>
              <a:rPr b="0" lang="ru-RU" sz="1800" spc="-1" strike="noStrike">
                <a:solidFill>
                  <a:srgbClr val="000000"/>
                </a:solidFill>
                <a:uFill>
                  <a:solidFill>
                    <a:srgbClr val="ffffff"/>
                  </a:solidFill>
                </a:uFill>
                <a:latin typeface="Calibri"/>
                <a:ea typeface="DejaVu Sans"/>
              </a:rPr>
              <a:t>Присвоение I  группы проводится работником из числа электротехнического персонала, имеющего группу не ниже III, назначенным приказом руководителя организации.</a:t>
            </a:r>
            <a:endParaRPr b="0" lang="ru-RU" sz="1800" spc="-1" strike="noStrike">
              <a:solidFill>
                <a:srgbClr val="000000"/>
              </a:solidFill>
              <a:uFill>
                <a:solidFill>
                  <a:srgbClr val="ffffff"/>
                </a:solidFill>
              </a:uFill>
              <a:latin typeface="Arial"/>
            </a:endParaRPr>
          </a:p>
        </p:txBody>
      </p:sp>
      <p:pic>
        <p:nvPicPr>
          <p:cNvPr id="81" name="" descr=""/>
          <p:cNvPicPr/>
          <p:nvPr/>
        </p:nvPicPr>
        <p:blipFill>
          <a:blip r:embed="rId8"/>
          <a:stretch/>
        </p:blipFill>
        <p:spPr>
          <a:xfrm>
            <a:off x="360" y="0"/>
            <a:ext cx="360" cy="360"/>
          </a:xfrm>
          <a:prstGeom prst="rect">
            <a:avLst/>
          </a:prstGeom>
          <a:ln>
            <a:noFill/>
          </a:ln>
        </p:spPr>
      </p:pic>
    </p:spTree>
  </p:cSld>
  <p:transition spd="med">
    <p:fade/>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Picture 24" descr=""/>
          <p:cNvPicPr/>
          <p:nvPr/>
        </p:nvPicPr>
        <p:blipFill>
          <a:blip r:embed="rId1"/>
          <a:stretch/>
        </p:blipFill>
        <p:spPr>
          <a:xfrm>
            <a:off x="6115320" y="910440"/>
            <a:ext cx="2762280" cy="1841400"/>
          </a:xfrm>
          <a:prstGeom prst="rect">
            <a:avLst/>
          </a:prstGeom>
          <a:ln>
            <a:noFill/>
          </a:ln>
        </p:spPr>
      </p:pic>
      <p:pic>
        <p:nvPicPr>
          <p:cNvPr id="83" name="Picture 45" descr=""/>
          <p:cNvPicPr/>
          <p:nvPr/>
        </p:nvPicPr>
        <p:blipFill>
          <a:blip r:embed="rId2"/>
          <a:stretch/>
        </p:blipFill>
        <p:spPr>
          <a:xfrm>
            <a:off x="268920" y="5654520"/>
            <a:ext cx="1780560" cy="1003320"/>
          </a:xfrm>
          <a:prstGeom prst="rect">
            <a:avLst/>
          </a:prstGeom>
          <a:ln>
            <a:noFill/>
          </a:ln>
        </p:spPr>
      </p:pic>
      <p:pic>
        <p:nvPicPr>
          <p:cNvPr id="84" name="Picture 46" descr=""/>
          <p:cNvPicPr/>
          <p:nvPr/>
        </p:nvPicPr>
        <p:blipFill>
          <a:blip r:embed="rId3"/>
          <a:stretch/>
        </p:blipFill>
        <p:spPr>
          <a:xfrm>
            <a:off x="2592360" y="5622840"/>
            <a:ext cx="936360" cy="1003320"/>
          </a:xfrm>
          <a:prstGeom prst="rect">
            <a:avLst/>
          </a:prstGeom>
          <a:ln>
            <a:noFill/>
          </a:ln>
        </p:spPr>
      </p:pic>
      <p:pic>
        <p:nvPicPr>
          <p:cNvPr id="85" name="Picture 49" descr=""/>
          <p:cNvPicPr/>
          <p:nvPr/>
        </p:nvPicPr>
        <p:blipFill>
          <a:blip r:embed="rId4"/>
          <a:stretch/>
        </p:blipFill>
        <p:spPr>
          <a:xfrm>
            <a:off x="5359320" y="5622840"/>
            <a:ext cx="1158480" cy="1003320"/>
          </a:xfrm>
          <a:prstGeom prst="rect">
            <a:avLst/>
          </a:prstGeom>
          <a:ln>
            <a:noFill/>
          </a:ln>
        </p:spPr>
      </p:pic>
      <p:pic>
        <p:nvPicPr>
          <p:cNvPr id="86" name="Picture 50" descr=""/>
          <p:cNvPicPr/>
          <p:nvPr/>
        </p:nvPicPr>
        <p:blipFill>
          <a:blip r:embed="rId5"/>
          <a:stretch/>
        </p:blipFill>
        <p:spPr>
          <a:xfrm>
            <a:off x="6889680" y="5622840"/>
            <a:ext cx="2007720" cy="1003320"/>
          </a:xfrm>
          <a:prstGeom prst="rect">
            <a:avLst/>
          </a:prstGeom>
          <a:ln>
            <a:noFill/>
          </a:ln>
        </p:spPr>
      </p:pic>
      <p:pic>
        <p:nvPicPr>
          <p:cNvPr id="87" name="Picture 61" descr=""/>
          <p:cNvPicPr/>
          <p:nvPr/>
        </p:nvPicPr>
        <p:blipFill>
          <a:blip r:embed="rId6"/>
          <a:stretch/>
        </p:blipFill>
        <p:spPr>
          <a:xfrm>
            <a:off x="3899880" y="5615640"/>
            <a:ext cx="1141560" cy="1010880"/>
          </a:xfrm>
          <a:prstGeom prst="rect">
            <a:avLst/>
          </a:prstGeom>
          <a:ln>
            <a:noFill/>
          </a:ln>
        </p:spPr>
      </p:pic>
      <p:sp>
        <p:nvSpPr>
          <p:cNvPr id="88" name="CustomShape 1"/>
          <p:cNvSpPr/>
          <p:nvPr/>
        </p:nvSpPr>
        <p:spPr>
          <a:xfrm>
            <a:off x="335880" y="3789000"/>
            <a:ext cx="8561520" cy="1572120"/>
          </a:xfrm>
          <a:prstGeom prst="rect">
            <a:avLst/>
          </a:prstGeom>
          <a:noFill/>
          <a:ln>
            <a:noFill/>
          </a:ln>
        </p:spPr>
        <p:style>
          <a:lnRef idx="0"/>
          <a:fillRef idx="0"/>
          <a:effectRef idx="0"/>
          <a:fontRef idx="minor"/>
        </p:style>
      </p:sp>
      <p:sp>
        <p:nvSpPr>
          <p:cNvPr id="89" name="CustomShape 2"/>
          <p:cNvSpPr/>
          <p:nvPr/>
        </p:nvSpPr>
        <p:spPr>
          <a:xfrm>
            <a:off x="352800" y="1845000"/>
            <a:ext cx="6165360" cy="912960"/>
          </a:xfrm>
          <a:prstGeom prst="rect">
            <a:avLst/>
          </a:prstGeom>
          <a:noFill/>
          <a:ln>
            <a:noFill/>
          </a:ln>
        </p:spPr>
        <p:style>
          <a:lnRef idx="0"/>
          <a:fillRef idx="0"/>
          <a:effectRef idx="0"/>
          <a:fontRef idx="minor"/>
        </p:style>
        <p:txBody>
          <a:bodyPr lIns="90000" rIns="90000" tIns="45000" bIns="45000"/>
          <a:p>
            <a:pPr>
              <a:lnSpc>
                <a:spcPct val="100000"/>
              </a:lnSpc>
            </a:pPr>
            <a:r>
              <a:rPr b="1" lang="ru-RU" sz="1800" spc="-1" strike="noStrike">
                <a:solidFill>
                  <a:srgbClr val="ff0000"/>
                </a:solidFill>
                <a:uFill>
                  <a:solidFill>
                    <a:srgbClr val="ffffff"/>
                  </a:solidFill>
                </a:uFill>
                <a:latin typeface="Calibri"/>
                <a:ea typeface="DejaVu Sans"/>
              </a:rPr>
              <a:t>! </a:t>
            </a:r>
            <a:r>
              <a:rPr b="0" lang="ru-RU" sz="1800" spc="-1" strike="noStrike">
                <a:solidFill>
                  <a:srgbClr val="000000"/>
                </a:solidFill>
                <a:uFill>
                  <a:solidFill>
                    <a:srgbClr val="ffffff"/>
                  </a:solidFill>
                </a:uFill>
                <a:latin typeface="Calibri"/>
                <a:ea typeface="DejaVu Sans"/>
              </a:rPr>
              <a:t>Приблизительно </a:t>
            </a:r>
            <a:r>
              <a:rPr b="1" lang="ru-RU" sz="1800" spc="-1" strike="noStrike">
                <a:solidFill>
                  <a:srgbClr val="ff0000"/>
                </a:solidFill>
                <a:uFill>
                  <a:solidFill>
                    <a:srgbClr val="ffffff"/>
                  </a:solidFill>
                </a:uFill>
                <a:latin typeface="Calibri"/>
                <a:ea typeface="DejaVu Sans"/>
              </a:rPr>
              <a:t>половина</a:t>
            </a:r>
            <a:r>
              <a:rPr b="0" lang="ru-RU" sz="1800" spc="-1" strike="noStrike">
                <a:solidFill>
                  <a:srgbClr val="000000"/>
                </a:solidFill>
                <a:uFill>
                  <a:solidFill>
                    <a:srgbClr val="ffffff"/>
                  </a:solidFill>
                </a:uFill>
                <a:latin typeface="Calibri"/>
                <a:ea typeface="DejaVu Sans"/>
              </a:rPr>
              <a:t> несчастных случаев, связанных с поражением электрическим током, происходит </a:t>
            </a:r>
            <a:r>
              <a:rPr b="1" lang="ru-RU" sz="1800" spc="-1" strike="noStrike">
                <a:solidFill>
                  <a:srgbClr val="ff0000"/>
                </a:solidFill>
                <a:uFill>
                  <a:solidFill>
                    <a:srgbClr val="ffffff"/>
                  </a:solidFill>
                </a:uFill>
                <a:latin typeface="Calibri"/>
                <a:ea typeface="DejaVu Sans"/>
              </a:rPr>
              <a:t>во время профессиональной деятельности</a:t>
            </a:r>
            <a:r>
              <a:rPr b="0" lang="ru-RU" sz="1800" spc="-1" strike="noStrike">
                <a:solidFill>
                  <a:srgbClr val="000000"/>
                </a:solidFill>
                <a:uFill>
                  <a:solidFill>
                    <a:srgbClr val="ffffff"/>
                  </a:solidFill>
                </a:uFill>
                <a:latin typeface="Calibri"/>
                <a:ea typeface="DejaVu Sans"/>
              </a:rPr>
              <a:t> пострадавших. </a:t>
            </a:r>
            <a:endParaRPr b="0" lang="ru-RU" sz="1800" spc="-1" strike="noStrike">
              <a:solidFill>
                <a:srgbClr val="000000"/>
              </a:solidFill>
              <a:uFill>
                <a:solidFill>
                  <a:srgbClr val="ffffff"/>
                </a:solidFill>
              </a:uFill>
              <a:latin typeface="Arial"/>
            </a:endParaRPr>
          </a:p>
        </p:txBody>
      </p:sp>
      <p:sp>
        <p:nvSpPr>
          <p:cNvPr id="90" name="CustomShape 3"/>
          <p:cNvSpPr/>
          <p:nvPr/>
        </p:nvSpPr>
        <p:spPr>
          <a:xfrm>
            <a:off x="335880" y="3607560"/>
            <a:ext cx="8160840" cy="1735920"/>
          </a:xfrm>
          <a:prstGeom prst="rect">
            <a:avLst/>
          </a:prstGeom>
          <a:noFill/>
          <a:ln>
            <a:noFill/>
          </a:ln>
        </p:spPr>
        <p:style>
          <a:lnRef idx="0"/>
          <a:fillRef idx="0"/>
          <a:effectRef idx="0"/>
          <a:fontRef idx="minor"/>
        </p:style>
        <p:txBody>
          <a:bodyPr lIns="90000" rIns="90000" tIns="45000" bIns="45000"/>
          <a:p>
            <a:pPr>
              <a:lnSpc>
                <a:spcPct val="100000"/>
              </a:lnSpc>
            </a:pPr>
            <a:r>
              <a:rPr b="1" lang="ru-RU" sz="1800" spc="-1" strike="noStrike">
                <a:solidFill>
                  <a:srgbClr val="ff0000"/>
                </a:solidFill>
                <a:uFill>
                  <a:solidFill>
                    <a:srgbClr val="ffffff"/>
                  </a:solidFill>
                </a:uFill>
                <a:latin typeface="Calibri"/>
                <a:ea typeface="DejaVu Sans"/>
              </a:rPr>
              <a:t>! </a:t>
            </a:r>
            <a:r>
              <a:rPr b="0" lang="ru-RU" sz="1800" spc="-1" strike="noStrike">
                <a:solidFill>
                  <a:srgbClr val="000000"/>
                </a:solidFill>
                <a:uFill>
                  <a:solidFill>
                    <a:srgbClr val="ffffff"/>
                  </a:solidFill>
                </a:uFill>
                <a:latin typeface="Calibri"/>
                <a:ea typeface="DejaVu Sans"/>
              </a:rPr>
              <a:t>К наиболее неблагополучным отраслям относятся: </a:t>
            </a:r>
            <a:r>
              <a:rPr b="1" lang="ru-RU" sz="1800" spc="-1" strike="noStrike">
                <a:solidFill>
                  <a:srgbClr val="0070c0"/>
                </a:solidFill>
                <a:uFill>
                  <a:solidFill>
                    <a:srgbClr val="ffffff"/>
                  </a:solidFill>
                </a:uFill>
                <a:latin typeface="Calibri"/>
                <a:ea typeface="DejaVu Sans"/>
              </a:rPr>
              <a:t>лёгкая промышленность</a:t>
            </a:r>
            <a:r>
              <a:rPr b="0" lang="ru-RU" sz="1800" spc="-1" strike="noStrike">
                <a:solidFill>
                  <a:srgbClr val="000000"/>
                </a:solidFill>
                <a:uFill>
                  <a:solidFill>
                    <a:srgbClr val="ffffff"/>
                  </a:solidFill>
                </a:uFill>
                <a:latin typeface="Calibri"/>
                <a:ea typeface="DejaVu Sans"/>
              </a:rPr>
              <a:t>, где электротравматизм составляет 17% от числа смертельных несчастных случаев, </a:t>
            </a:r>
            <a:r>
              <a:rPr b="1" lang="ru-RU" sz="1800" spc="-1" strike="noStrike">
                <a:solidFill>
                  <a:srgbClr val="0070c0"/>
                </a:solidFill>
                <a:uFill>
                  <a:solidFill>
                    <a:srgbClr val="ffffff"/>
                  </a:solidFill>
                </a:uFill>
                <a:latin typeface="Calibri"/>
                <a:ea typeface="DejaVu Sans"/>
              </a:rPr>
              <a:t>электротехническая промышленность</a:t>
            </a:r>
            <a:r>
              <a:rPr b="0" lang="ru-RU" sz="1800" spc="-1" strike="noStrike">
                <a:solidFill>
                  <a:srgbClr val="000000"/>
                </a:solidFill>
                <a:uFill>
                  <a:solidFill>
                    <a:srgbClr val="ffffff"/>
                  </a:solidFill>
                </a:uFill>
                <a:latin typeface="Calibri"/>
                <a:ea typeface="DejaVu Sans"/>
              </a:rPr>
              <a:t> - 14, </a:t>
            </a:r>
            <a:r>
              <a:rPr b="1" lang="ru-RU" sz="1800" spc="-1" strike="noStrike">
                <a:solidFill>
                  <a:srgbClr val="0070c0"/>
                </a:solidFill>
                <a:uFill>
                  <a:solidFill>
                    <a:srgbClr val="ffffff"/>
                  </a:solidFill>
                </a:uFill>
                <a:latin typeface="Calibri"/>
                <a:ea typeface="DejaVu Sans"/>
              </a:rPr>
              <a:t>химическая</a:t>
            </a:r>
            <a:r>
              <a:rPr b="0" lang="ru-RU" sz="1800" spc="-1" strike="noStrike">
                <a:solidFill>
                  <a:srgbClr val="000000"/>
                </a:solidFill>
                <a:uFill>
                  <a:solidFill>
                    <a:srgbClr val="ffffff"/>
                  </a:solidFill>
                </a:uFill>
                <a:latin typeface="Calibri"/>
                <a:ea typeface="DejaVu Sans"/>
              </a:rPr>
              <a:t> - 13, </a:t>
            </a:r>
            <a:r>
              <a:rPr b="1" lang="ru-RU" sz="1800" spc="-1" strike="noStrike">
                <a:solidFill>
                  <a:srgbClr val="0070c0"/>
                </a:solidFill>
                <a:uFill>
                  <a:solidFill>
                    <a:srgbClr val="ffffff"/>
                  </a:solidFill>
                </a:uFill>
                <a:latin typeface="Calibri"/>
                <a:ea typeface="DejaVu Sans"/>
              </a:rPr>
              <a:t>строительство</a:t>
            </a:r>
            <a:r>
              <a:rPr b="0" lang="ru-RU" sz="1800" spc="-1" strike="noStrike">
                <a:solidFill>
                  <a:srgbClr val="000000"/>
                </a:solidFill>
                <a:uFill>
                  <a:solidFill>
                    <a:srgbClr val="ffffff"/>
                  </a:solidFill>
                </a:uFill>
                <a:latin typeface="Calibri"/>
                <a:ea typeface="DejaVu Sans"/>
              </a:rPr>
              <a:t>, </a:t>
            </a:r>
            <a:r>
              <a:rPr b="1" lang="ru-RU" sz="1800" spc="-1" strike="noStrike">
                <a:solidFill>
                  <a:srgbClr val="0070c0"/>
                </a:solidFill>
                <a:uFill>
                  <a:solidFill>
                    <a:srgbClr val="ffffff"/>
                  </a:solidFill>
                </a:uFill>
                <a:latin typeface="Calibri"/>
                <a:ea typeface="DejaVu Sans"/>
              </a:rPr>
              <a:t>сельское хозяйство</a:t>
            </a:r>
            <a:r>
              <a:rPr b="0" lang="ru-RU" sz="1800" spc="-1" strike="noStrike">
                <a:solidFill>
                  <a:srgbClr val="000000"/>
                </a:solidFill>
                <a:uFill>
                  <a:solidFill>
                    <a:srgbClr val="ffffff"/>
                  </a:solidFill>
                </a:uFill>
                <a:latin typeface="Calibri"/>
                <a:ea typeface="DejaVu Sans"/>
              </a:rPr>
              <a:t> - по 40%, </a:t>
            </a:r>
            <a:r>
              <a:rPr b="1" lang="ru-RU" sz="1800" spc="-1" strike="noStrike">
                <a:solidFill>
                  <a:srgbClr val="0070c0"/>
                </a:solidFill>
                <a:uFill>
                  <a:solidFill>
                    <a:srgbClr val="ffffff"/>
                  </a:solidFill>
                </a:uFill>
                <a:latin typeface="Calibri"/>
                <a:ea typeface="DejaVu Sans"/>
              </a:rPr>
              <a:t>быт</a:t>
            </a:r>
            <a:r>
              <a:rPr b="0" lang="ru-RU" sz="1800" spc="-1" strike="noStrike">
                <a:solidFill>
                  <a:srgbClr val="000000"/>
                </a:solidFill>
                <a:uFill>
                  <a:solidFill>
                    <a:srgbClr val="ffffff"/>
                  </a:solidFill>
                </a:uFill>
                <a:latin typeface="Calibri"/>
                <a:ea typeface="DejaVu Sans"/>
              </a:rPr>
              <a:t> - примерно 40%. В Москве от электрического тока погибает около </a:t>
            </a:r>
            <a:r>
              <a:rPr b="1" lang="ru-RU" sz="1800" spc="-1" strike="noStrike">
                <a:solidFill>
                  <a:srgbClr val="ff0000"/>
                </a:solidFill>
                <a:uFill>
                  <a:solidFill>
                    <a:srgbClr val="ffffff"/>
                  </a:solidFill>
                </a:uFill>
                <a:latin typeface="Calibri"/>
                <a:ea typeface="DejaVu Sans"/>
              </a:rPr>
              <a:t>40 человек в год</a:t>
            </a:r>
            <a:r>
              <a:rPr b="0" lang="ru-RU" sz="1800" spc="-1" strike="noStrike">
                <a:solidFill>
                  <a:srgbClr val="000000"/>
                </a:solidFill>
                <a:uFill>
                  <a:solidFill>
                    <a:srgbClr val="ffffff"/>
                  </a:solidFill>
                </a:uFill>
                <a:latin typeface="Calibri"/>
                <a:ea typeface="DejaVu Sans"/>
              </a:rPr>
              <a:t>, а в Московской области в среднем </a:t>
            </a:r>
            <a:r>
              <a:rPr b="1" lang="ru-RU" sz="1800" spc="-1" strike="noStrike">
                <a:solidFill>
                  <a:srgbClr val="ff0000"/>
                </a:solidFill>
                <a:uFill>
                  <a:solidFill>
                    <a:srgbClr val="ffffff"/>
                  </a:solidFill>
                </a:uFill>
                <a:latin typeface="Calibri"/>
                <a:ea typeface="DejaVu Sans"/>
              </a:rPr>
              <a:t>100 человек</a:t>
            </a:r>
            <a:r>
              <a:rPr b="0" lang="ru-RU" sz="1800" spc="-1" strike="noStrike">
                <a:solidFill>
                  <a:srgbClr val="000000"/>
                </a:solidFill>
                <a:uFill>
                  <a:solidFill>
                    <a:srgbClr val="ffffff"/>
                  </a:solidFill>
                </a:uFill>
                <a:latin typeface="Calibri"/>
                <a:ea typeface="DejaVu Sans"/>
              </a:rPr>
              <a:t>.</a:t>
            </a:r>
            <a:endParaRPr b="0" lang="ru-RU" sz="1800" spc="-1" strike="noStrike">
              <a:solidFill>
                <a:srgbClr val="000000"/>
              </a:solidFill>
              <a:uFill>
                <a:solidFill>
                  <a:srgbClr val="ffffff"/>
                </a:solidFill>
              </a:uFill>
              <a:latin typeface="Arial"/>
            </a:endParaRPr>
          </a:p>
        </p:txBody>
      </p:sp>
      <p:sp>
        <p:nvSpPr>
          <p:cNvPr id="91" name="CustomShape 4"/>
          <p:cNvSpPr/>
          <p:nvPr/>
        </p:nvSpPr>
        <p:spPr>
          <a:xfrm>
            <a:off x="2597040" y="260640"/>
            <a:ext cx="370476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Статистика</a:t>
            </a:r>
            <a:endParaRPr b="0" lang="ru-RU" sz="1800" spc="-1" strike="noStrike">
              <a:solidFill>
                <a:srgbClr val="000000"/>
              </a:solidFill>
              <a:uFill>
                <a:solidFill>
                  <a:srgbClr val="ffffff"/>
                </a:solidFill>
              </a:uFill>
              <a:latin typeface="Arial"/>
            </a:endParaRPr>
          </a:p>
        </p:txBody>
      </p:sp>
      <p:sp>
        <p:nvSpPr>
          <p:cNvPr id="92" name="CustomShape 5"/>
          <p:cNvSpPr/>
          <p:nvPr/>
        </p:nvSpPr>
        <p:spPr>
          <a:xfrm>
            <a:off x="335880" y="2797200"/>
            <a:ext cx="8112960" cy="638640"/>
          </a:xfrm>
          <a:prstGeom prst="rect">
            <a:avLst/>
          </a:prstGeom>
          <a:noFill/>
          <a:ln>
            <a:noFill/>
          </a:ln>
        </p:spPr>
        <p:style>
          <a:lnRef idx="0"/>
          <a:fillRef idx="0"/>
          <a:effectRef idx="0"/>
          <a:fontRef idx="minor"/>
        </p:style>
        <p:txBody>
          <a:bodyPr lIns="90000" rIns="90000" tIns="45000" bIns="45000"/>
          <a:p>
            <a:pPr>
              <a:lnSpc>
                <a:spcPct val="100000"/>
              </a:lnSpc>
            </a:pPr>
            <a:r>
              <a:rPr b="1" lang="ru-RU" sz="1800" spc="-1" strike="noStrike">
                <a:solidFill>
                  <a:srgbClr val="ff0000"/>
                </a:solidFill>
                <a:uFill>
                  <a:solidFill>
                    <a:srgbClr val="ffffff"/>
                  </a:solidFill>
                </a:uFill>
                <a:latin typeface="Calibri"/>
                <a:ea typeface="DejaVu Sans"/>
              </a:rPr>
              <a:t>! </a:t>
            </a:r>
            <a:r>
              <a:rPr b="0" lang="ru-RU" sz="1800" spc="-1" strike="noStrike">
                <a:solidFill>
                  <a:srgbClr val="000000"/>
                </a:solidFill>
                <a:uFill>
                  <a:solidFill>
                    <a:srgbClr val="ffffff"/>
                  </a:solidFill>
                </a:uFill>
                <a:latin typeface="Calibri"/>
                <a:ea typeface="DejaVu Sans"/>
              </a:rPr>
              <a:t>Электротравмы составляют </a:t>
            </a:r>
            <a:r>
              <a:rPr b="1" lang="ru-RU" sz="1800" spc="-1" strike="noStrike">
                <a:solidFill>
                  <a:srgbClr val="ff0000"/>
                </a:solidFill>
                <a:uFill>
                  <a:solidFill>
                    <a:srgbClr val="ffffff"/>
                  </a:solidFill>
                </a:uFill>
                <a:latin typeface="Calibri"/>
                <a:ea typeface="DejaVu Sans"/>
              </a:rPr>
              <a:t>3%</a:t>
            </a:r>
            <a:r>
              <a:rPr b="0" lang="ru-RU" sz="1800" spc="-1" strike="noStrike">
                <a:solidFill>
                  <a:srgbClr val="000000"/>
                </a:solidFill>
                <a:uFill>
                  <a:solidFill>
                    <a:srgbClr val="ffffff"/>
                  </a:solidFill>
                </a:uFill>
                <a:latin typeface="Calibri"/>
                <a:ea typeface="DejaVu Sans"/>
              </a:rPr>
              <a:t> от общего числа травм. По частоте смертельных исходов электротравматизм в 15-16 раз превосходит другие виды травм.</a:t>
            </a:r>
            <a:endParaRPr b="0" lang="ru-RU" sz="1800" spc="-1" strike="noStrike">
              <a:solidFill>
                <a:srgbClr val="000000"/>
              </a:solidFill>
              <a:uFill>
                <a:solidFill>
                  <a:srgbClr val="ffffff"/>
                </a:solidFill>
              </a:uFill>
              <a:latin typeface="Arial"/>
            </a:endParaRPr>
          </a:p>
        </p:txBody>
      </p:sp>
      <p:sp>
        <p:nvSpPr>
          <p:cNvPr id="93" name="CustomShape 6"/>
          <p:cNvSpPr/>
          <p:nvPr/>
        </p:nvSpPr>
        <p:spPr>
          <a:xfrm>
            <a:off x="352800" y="925920"/>
            <a:ext cx="6090480" cy="364320"/>
          </a:xfrm>
          <a:prstGeom prst="rect">
            <a:avLst/>
          </a:prstGeom>
          <a:noFill/>
          <a:ln>
            <a:noFill/>
          </a:ln>
        </p:spPr>
        <p:style>
          <a:lnRef idx="0"/>
          <a:fillRef idx="0"/>
          <a:effectRef idx="0"/>
          <a:fontRef idx="minor"/>
        </p:style>
        <p:txBody>
          <a:bodyPr lIns="90000" rIns="90000" tIns="45000" bIns="45000"/>
          <a:p>
            <a:pPr>
              <a:lnSpc>
                <a:spcPct val="100000"/>
              </a:lnSpc>
            </a:pPr>
            <a:r>
              <a:rPr b="1" lang="ru-RU" sz="1800" spc="-1" strike="noStrike">
                <a:solidFill>
                  <a:srgbClr val="ff0000"/>
                </a:solidFill>
                <a:uFill>
                  <a:solidFill>
                    <a:srgbClr val="ffffff"/>
                  </a:solidFill>
                </a:uFill>
                <a:latin typeface="Calibri"/>
                <a:ea typeface="DejaVu Sans"/>
              </a:rPr>
              <a:t>! </a:t>
            </a:r>
            <a:r>
              <a:rPr b="0" lang="ru-RU" sz="1800" spc="-1" strike="noStrike">
                <a:solidFill>
                  <a:srgbClr val="000000"/>
                </a:solidFill>
                <a:uFill>
                  <a:solidFill>
                    <a:srgbClr val="ffffff"/>
                  </a:solidFill>
                </a:uFill>
                <a:latin typeface="Calibri"/>
                <a:ea typeface="DejaVu Sans"/>
              </a:rPr>
              <a:t>В мире ежегодно от </a:t>
            </a:r>
            <a:r>
              <a:rPr b="1" lang="ru-RU" sz="1800" spc="-1" strike="noStrike">
                <a:solidFill>
                  <a:srgbClr val="ff0000"/>
                </a:solidFill>
                <a:uFill>
                  <a:solidFill>
                    <a:srgbClr val="ffffff"/>
                  </a:solidFill>
                </a:uFill>
                <a:latin typeface="Calibri"/>
                <a:ea typeface="DejaVu Sans"/>
              </a:rPr>
              <a:t>электротравм</a:t>
            </a:r>
            <a:r>
              <a:rPr b="0" lang="ru-RU" sz="1800" spc="-1" strike="noStrike">
                <a:solidFill>
                  <a:srgbClr val="000000"/>
                </a:solidFill>
                <a:uFill>
                  <a:solidFill>
                    <a:srgbClr val="ffffff"/>
                  </a:solidFill>
                </a:uFill>
                <a:latin typeface="Calibri"/>
                <a:ea typeface="DejaVu Sans"/>
              </a:rPr>
              <a:t> гибнет 30 тыс. человек. </a:t>
            </a:r>
            <a:endParaRPr b="0" lang="ru-RU" sz="1800" spc="-1" strike="noStrike">
              <a:solidFill>
                <a:srgbClr val="000000"/>
              </a:solidFill>
              <a:uFill>
                <a:solidFill>
                  <a:srgbClr val="ffffff"/>
                </a:solidFill>
              </a:uFill>
              <a:latin typeface="Arial"/>
            </a:endParaRPr>
          </a:p>
        </p:txBody>
      </p:sp>
      <p:sp>
        <p:nvSpPr>
          <p:cNvPr id="94" name="CustomShape 7"/>
          <p:cNvSpPr/>
          <p:nvPr/>
        </p:nvSpPr>
        <p:spPr>
          <a:xfrm>
            <a:off x="352800" y="1333080"/>
            <a:ext cx="8394840" cy="364320"/>
          </a:xfrm>
          <a:prstGeom prst="rect">
            <a:avLst/>
          </a:prstGeom>
          <a:noFill/>
          <a:ln>
            <a:noFill/>
          </a:ln>
        </p:spPr>
        <p:style>
          <a:lnRef idx="0"/>
          <a:fillRef idx="0"/>
          <a:effectRef idx="0"/>
          <a:fontRef idx="minor"/>
        </p:style>
        <p:txBody>
          <a:bodyPr lIns="90000" rIns="90000" tIns="45000" bIns="45000"/>
          <a:p>
            <a:pPr>
              <a:lnSpc>
                <a:spcPct val="100000"/>
              </a:lnSpc>
            </a:pPr>
            <a:r>
              <a:rPr b="1" lang="ru-RU" sz="1800" spc="-1" strike="noStrike">
                <a:solidFill>
                  <a:srgbClr val="ff0000"/>
                </a:solidFill>
                <a:uFill>
                  <a:solidFill>
                    <a:srgbClr val="ffffff"/>
                  </a:solidFill>
                </a:uFill>
                <a:latin typeface="Calibri"/>
                <a:ea typeface="DejaVu Sans"/>
              </a:rPr>
              <a:t>! </a:t>
            </a:r>
            <a:r>
              <a:rPr b="0" lang="ru-RU" sz="1800" spc="-1" strike="noStrike">
                <a:solidFill>
                  <a:srgbClr val="000000"/>
                </a:solidFill>
                <a:uFill>
                  <a:solidFill>
                    <a:srgbClr val="ffffff"/>
                  </a:solidFill>
                </a:uFill>
                <a:latin typeface="Calibri"/>
                <a:ea typeface="DejaVu Sans"/>
              </a:rPr>
              <a:t>В России </a:t>
            </a:r>
            <a:r>
              <a:rPr b="1" lang="ru-RU" sz="1800" spc="-1" strike="noStrike">
                <a:solidFill>
                  <a:srgbClr val="ff0000"/>
                </a:solidFill>
                <a:uFill>
                  <a:solidFill>
                    <a:srgbClr val="ffffff"/>
                  </a:solidFill>
                </a:uFill>
                <a:latin typeface="Calibri"/>
                <a:ea typeface="DejaVu Sans"/>
              </a:rPr>
              <a:t>смертность</a:t>
            </a:r>
            <a:r>
              <a:rPr b="0" lang="ru-RU" sz="1800" spc="-1" strike="noStrike">
                <a:solidFill>
                  <a:srgbClr val="000000"/>
                </a:solidFill>
                <a:uFill>
                  <a:solidFill>
                    <a:srgbClr val="ffffff"/>
                  </a:solidFill>
                </a:uFill>
                <a:latin typeface="Calibri"/>
                <a:ea typeface="DejaVu Sans"/>
              </a:rPr>
              <a:t> от электротравм составляет 30 %.  </a:t>
            </a:r>
            <a:endParaRPr b="0" lang="ru-RU" sz="1800" spc="-1" strike="noStrike">
              <a:solidFill>
                <a:srgbClr val="000000"/>
              </a:solidFill>
              <a:uFill>
                <a:solidFill>
                  <a:srgbClr val="ffffff"/>
                </a:solidFill>
              </a:uFill>
              <a:latin typeface="Arial"/>
            </a:endParaRPr>
          </a:p>
        </p:txBody>
      </p:sp>
      <p:pic>
        <p:nvPicPr>
          <p:cNvPr id="95" name="" descr=""/>
          <p:cNvPicPr/>
          <p:nvPr/>
        </p:nvPicPr>
        <p:blipFill>
          <a:blip r:embed="rId7"/>
          <a:stretch/>
        </p:blipFill>
        <p:spPr>
          <a:xfrm>
            <a:off x="360" y="0"/>
            <a:ext cx="360" cy="360"/>
          </a:xfrm>
          <a:prstGeom prst="rect">
            <a:avLst/>
          </a:prstGeom>
          <a:ln>
            <a:noFill/>
          </a:ln>
        </p:spPr>
      </p:pic>
    </p:spTree>
  </p:cSld>
  <p:transition spd="med">
    <p:fade/>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Picture 48" descr=""/>
          <p:cNvPicPr/>
          <p:nvPr/>
        </p:nvPicPr>
        <p:blipFill>
          <a:blip r:embed="rId1"/>
          <a:stretch/>
        </p:blipFill>
        <p:spPr>
          <a:xfrm>
            <a:off x="4284000" y="227880"/>
            <a:ext cx="1524600" cy="1003320"/>
          </a:xfrm>
          <a:prstGeom prst="rect">
            <a:avLst/>
          </a:prstGeom>
          <a:ln>
            <a:noFill/>
          </a:ln>
        </p:spPr>
      </p:pic>
      <p:pic>
        <p:nvPicPr>
          <p:cNvPr id="97" name="Picture 54" descr=""/>
          <p:cNvPicPr/>
          <p:nvPr/>
        </p:nvPicPr>
        <p:blipFill>
          <a:blip r:embed="rId2"/>
          <a:stretch/>
        </p:blipFill>
        <p:spPr>
          <a:xfrm>
            <a:off x="274680" y="260640"/>
            <a:ext cx="1303200" cy="950760"/>
          </a:xfrm>
          <a:prstGeom prst="rect">
            <a:avLst/>
          </a:prstGeom>
          <a:ln>
            <a:noFill/>
          </a:ln>
        </p:spPr>
      </p:pic>
      <p:pic>
        <p:nvPicPr>
          <p:cNvPr id="98" name="Picture 57" descr=""/>
          <p:cNvPicPr/>
          <p:nvPr/>
        </p:nvPicPr>
        <p:blipFill>
          <a:blip r:embed="rId3"/>
          <a:stretch/>
        </p:blipFill>
        <p:spPr>
          <a:xfrm>
            <a:off x="7596360" y="232200"/>
            <a:ext cx="1305360" cy="978840"/>
          </a:xfrm>
          <a:prstGeom prst="rect">
            <a:avLst/>
          </a:prstGeom>
          <a:ln>
            <a:noFill/>
          </a:ln>
        </p:spPr>
      </p:pic>
      <p:pic>
        <p:nvPicPr>
          <p:cNvPr id="99" name="Picture 59" descr=""/>
          <p:cNvPicPr/>
          <p:nvPr/>
        </p:nvPicPr>
        <p:blipFill>
          <a:blip r:embed="rId4"/>
          <a:stretch/>
        </p:blipFill>
        <p:spPr>
          <a:xfrm>
            <a:off x="6098040" y="202320"/>
            <a:ext cx="1164960" cy="1028880"/>
          </a:xfrm>
          <a:prstGeom prst="rect">
            <a:avLst/>
          </a:prstGeom>
          <a:ln>
            <a:noFill/>
          </a:ln>
        </p:spPr>
      </p:pic>
      <p:pic>
        <p:nvPicPr>
          <p:cNvPr id="100" name="Picture 60" descr=""/>
          <p:cNvPicPr/>
          <p:nvPr/>
        </p:nvPicPr>
        <p:blipFill>
          <a:blip r:embed="rId5"/>
          <a:stretch/>
        </p:blipFill>
        <p:spPr>
          <a:xfrm>
            <a:off x="1864800" y="172440"/>
            <a:ext cx="2078280" cy="1038600"/>
          </a:xfrm>
          <a:prstGeom prst="rect">
            <a:avLst/>
          </a:prstGeom>
          <a:ln>
            <a:noFill/>
          </a:ln>
        </p:spPr>
      </p:pic>
      <p:pic>
        <p:nvPicPr>
          <p:cNvPr id="101" name="Picture 45" descr=""/>
          <p:cNvPicPr/>
          <p:nvPr/>
        </p:nvPicPr>
        <p:blipFill>
          <a:blip r:embed="rId6"/>
          <a:stretch/>
        </p:blipFill>
        <p:spPr>
          <a:xfrm>
            <a:off x="273600" y="5688720"/>
            <a:ext cx="1780560" cy="1003320"/>
          </a:xfrm>
          <a:prstGeom prst="rect">
            <a:avLst/>
          </a:prstGeom>
          <a:ln>
            <a:noFill/>
          </a:ln>
        </p:spPr>
      </p:pic>
      <p:pic>
        <p:nvPicPr>
          <p:cNvPr id="102" name="Picture 46" descr=""/>
          <p:cNvPicPr/>
          <p:nvPr/>
        </p:nvPicPr>
        <p:blipFill>
          <a:blip r:embed="rId7"/>
          <a:stretch/>
        </p:blipFill>
        <p:spPr>
          <a:xfrm>
            <a:off x="2597040" y="5657400"/>
            <a:ext cx="936360" cy="1003320"/>
          </a:xfrm>
          <a:prstGeom prst="rect">
            <a:avLst/>
          </a:prstGeom>
          <a:ln>
            <a:noFill/>
          </a:ln>
        </p:spPr>
      </p:pic>
      <p:pic>
        <p:nvPicPr>
          <p:cNvPr id="103" name="Picture 49" descr=""/>
          <p:cNvPicPr/>
          <p:nvPr/>
        </p:nvPicPr>
        <p:blipFill>
          <a:blip r:embed="rId8"/>
          <a:stretch/>
        </p:blipFill>
        <p:spPr>
          <a:xfrm>
            <a:off x="5364000" y="5657400"/>
            <a:ext cx="1158480" cy="1003320"/>
          </a:xfrm>
          <a:prstGeom prst="rect">
            <a:avLst/>
          </a:prstGeom>
          <a:ln>
            <a:noFill/>
          </a:ln>
        </p:spPr>
      </p:pic>
      <p:pic>
        <p:nvPicPr>
          <p:cNvPr id="104" name="Picture 50" descr=""/>
          <p:cNvPicPr/>
          <p:nvPr/>
        </p:nvPicPr>
        <p:blipFill>
          <a:blip r:embed="rId9"/>
          <a:stretch/>
        </p:blipFill>
        <p:spPr>
          <a:xfrm>
            <a:off x="6894360" y="5657400"/>
            <a:ext cx="2007720" cy="1003320"/>
          </a:xfrm>
          <a:prstGeom prst="rect">
            <a:avLst/>
          </a:prstGeom>
          <a:ln>
            <a:noFill/>
          </a:ln>
        </p:spPr>
      </p:pic>
      <p:pic>
        <p:nvPicPr>
          <p:cNvPr id="105" name="Picture 61" descr=""/>
          <p:cNvPicPr/>
          <p:nvPr/>
        </p:nvPicPr>
        <p:blipFill>
          <a:blip r:embed="rId10"/>
          <a:stretch/>
        </p:blipFill>
        <p:spPr>
          <a:xfrm>
            <a:off x="3904560" y="5649840"/>
            <a:ext cx="1141560" cy="1010880"/>
          </a:xfrm>
          <a:prstGeom prst="rect">
            <a:avLst/>
          </a:prstGeom>
          <a:ln>
            <a:noFill/>
          </a:ln>
        </p:spPr>
      </p:pic>
      <p:sp>
        <p:nvSpPr>
          <p:cNvPr id="106" name="CustomShape 1"/>
          <p:cNvSpPr/>
          <p:nvPr/>
        </p:nvSpPr>
        <p:spPr>
          <a:xfrm>
            <a:off x="278280" y="123192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Нормативные акты по электробезопасности</a:t>
            </a:r>
            <a:endParaRPr b="0" lang="ru-RU" sz="1800" spc="-1" strike="noStrike">
              <a:solidFill>
                <a:srgbClr val="000000"/>
              </a:solidFill>
              <a:uFill>
                <a:solidFill>
                  <a:srgbClr val="ffffff"/>
                </a:solidFill>
              </a:uFill>
              <a:latin typeface="Arial"/>
            </a:endParaRPr>
          </a:p>
        </p:txBody>
      </p:sp>
      <p:sp>
        <p:nvSpPr>
          <p:cNvPr id="107" name="CustomShape 2"/>
          <p:cNvSpPr/>
          <p:nvPr/>
        </p:nvSpPr>
        <p:spPr>
          <a:xfrm>
            <a:off x="395640" y="1846080"/>
            <a:ext cx="1921320" cy="842040"/>
          </a:xfrm>
          <a:prstGeom prst="rect">
            <a:avLst/>
          </a:prstGeom>
          <a:noFill/>
          <a:ln>
            <a:noFill/>
          </a:ln>
        </p:spPr>
        <p:style>
          <a:lnRef idx="0"/>
          <a:fillRef idx="0"/>
          <a:effectRef idx="0"/>
          <a:fontRef idx="minor"/>
        </p:style>
        <p:txBody>
          <a:bodyPr lIns="90000" rIns="90000" tIns="45000" bIns="45000"/>
          <a:p>
            <a:pPr>
              <a:lnSpc>
                <a:spcPct val="100000"/>
              </a:lnSpc>
            </a:pPr>
            <a:r>
              <a:rPr b="0" lang="ru-RU" sz="1600" spc="-1" strike="noStrike">
                <a:solidFill>
                  <a:srgbClr val="1f497d"/>
                </a:solidFill>
                <a:uFill>
                  <a:solidFill>
                    <a:srgbClr val="ffffff"/>
                  </a:solidFill>
                </a:uFill>
                <a:latin typeface="Calibri"/>
                <a:ea typeface="DejaVu Sans"/>
              </a:rPr>
              <a:t>Правила устройства электроустановок (ПУЭ)</a:t>
            </a:r>
            <a:endParaRPr b="0" lang="ru-RU" sz="1800" spc="-1" strike="noStrike">
              <a:solidFill>
                <a:srgbClr val="000000"/>
              </a:solidFill>
              <a:uFill>
                <a:solidFill>
                  <a:srgbClr val="ffffff"/>
                </a:solidFill>
              </a:uFill>
              <a:latin typeface="Arial"/>
            </a:endParaRPr>
          </a:p>
        </p:txBody>
      </p:sp>
      <p:sp>
        <p:nvSpPr>
          <p:cNvPr id="108" name="CustomShape 3"/>
          <p:cNvSpPr/>
          <p:nvPr/>
        </p:nvSpPr>
        <p:spPr>
          <a:xfrm>
            <a:off x="2411640" y="1832040"/>
            <a:ext cx="2180160" cy="1092240"/>
          </a:xfrm>
          <a:prstGeom prst="rect">
            <a:avLst/>
          </a:prstGeom>
          <a:noFill/>
          <a:ln>
            <a:noFill/>
          </a:ln>
        </p:spPr>
        <p:style>
          <a:lnRef idx="0"/>
          <a:fillRef idx="0"/>
          <a:effectRef idx="0"/>
          <a:fontRef idx="minor"/>
        </p:style>
        <p:txBody>
          <a:bodyPr lIns="90000" rIns="90000" tIns="45000" bIns="45000"/>
          <a:p>
            <a:pPr>
              <a:lnSpc>
                <a:spcPct val="100000"/>
              </a:lnSpc>
            </a:pPr>
            <a:r>
              <a:rPr b="0" lang="ru-RU" sz="1600" spc="-1" strike="noStrike">
                <a:solidFill>
                  <a:srgbClr val="1f497d"/>
                </a:solidFill>
                <a:uFill>
                  <a:solidFill>
                    <a:srgbClr val="ffffff"/>
                  </a:solidFill>
                </a:uFill>
                <a:latin typeface="Calibri"/>
                <a:ea typeface="DejaVu Sans"/>
              </a:rPr>
              <a:t>Правила технической эксплуатации электроустановок потребителей (ПТЭЭП)</a:t>
            </a:r>
            <a:endParaRPr b="0" lang="ru-RU" sz="1800" spc="-1" strike="noStrike">
              <a:solidFill>
                <a:srgbClr val="000000"/>
              </a:solidFill>
              <a:uFill>
                <a:solidFill>
                  <a:srgbClr val="ffffff"/>
                </a:solidFill>
              </a:uFill>
              <a:latin typeface="Arial"/>
            </a:endParaRPr>
          </a:p>
        </p:txBody>
      </p:sp>
      <p:sp>
        <p:nvSpPr>
          <p:cNvPr id="109" name="CustomShape 4"/>
          <p:cNvSpPr/>
          <p:nvPr/>
        </p:nvSpPr>
        <p:spPr>
          <a:xfrm>
            <a:off x="4626000" y="1846080"/>
            <a:ext cx="2267280" cy="1092240"/>
          </a:xfrm>
          <a:prstGeom prst="rect">
            <a:avLst/>
          </a:prstGeom>
          <a:noFill/>
          <a:ln>
            <a:noFill/>
          </a:ln>
        </p:spPr>
        <p:style>
          <a:lnRef idx="0"/>
          <a:fillRef idx="0"/>
          <a:effectRef idx="0"/>
          <a:fontRef idx="minor"/>
        </p:style>
        <p:txBody>
          <a:bodyPr lIns="90000" rIns="90000" tIns="45000" bIns="45000"/>
          <a:p>
            <a:pPr>
              <a:lnSpc>
                <a:spcPct val="100000"/>
              </a:lnSpc>
            </a:pPr>
            <a:r>
              <a:rPr b="0" lang="ru-RU" sz="1600" spc="-1" strike="noStrike">
                <a:solidFill>
                  <a:srgbClr val="1f497d"/>
                </a:solidFill>
                <a:uFill>
                  <a:solidFill>
                    <a:srgbClr val="ffffff"/>
                  </a:solidFill>
                </a:uFill>
                <a:latin typeface="Calibri"/>
                <a:ea typeface="DejaVu Sans"/>
              </a:rPr>
              <a:t>Межотраслевые правила по охране труда при эксплуатации электроустановок</a:t>
            </a:r>
            <a:endParaRPr b="0" lang="ru-RU" sz="1800" spc="-1" strike="noStrike">
              <a:solidFill>
                <a:srgbClr val="000000"/>
              </a:solidFill>
              <a:uFill>
                <a:solidFill>
                  <a:srgbClr val="ffffff"/>
                </a:solidFill>
              </a:uFill>
              <a:latin typeface="Arial"/>
            </a:endParaRPr>
          </a:p>
        </p:txBody>
      </p:sp>
      <p:sp>
        <p:nvSpPr>
          <p:cNvPr id="110" name="CustomShape 5"/>
          <p:cNvSpPr/>
          <p:nvPr/>
        </p:nvSpPr>
        <p:spPr>
          <a:xfrm>
            <a:off x="6804000" y="1814040"/>
            <a:ext cx="2073600" cy="1092240"/>
          </a:xfrm>
          <a:prstGeom prst="rect">
            <a:avLst/>
          </a:prstGeom>
          <a:noFill/>
          <a:ln>
            <a:noFill/>
          </a:ln>
        </p:spPr>
        <p:style>
          <a:lnRef idx="0"/>
          <a:fillRef idx="0"/>
          <a:effectRef idx="0"/>
          <a:fontRef idx="minor"/>
        </p:style>
        <p:txBody>
          <a:bodyPr lIns="90000" rIns="90000" tIns="45000" bIns="45000"/>
          <a:p>
            <a:pPr>
              <a:lnSpc>
                <a:spcPct val="100000"/>
              </a:lnSpc>
            </a:pPr>
            <a:r>
              <a:rPr b="0" lang="ru-RU" sz="1400" spc="-1" strike="noStrike">
                <a:solidFill>
                  <a:srgbClr val="1f497d"/>
                </a:solidFill>
                <a:uFill>
                  <a:solidFill>
                    <a:srgbClr val="ffffff"/>
                  </a:solidFill>
                </a:uFill>
                <a:latin typeface="Calibri"/>
                <a:ea typeface="DejaVu Sans"/>
              </a:rPr>
              <a:t>Инструкция по применению и испытанию средств защиты, используемых в электроустановках</a:t>
            </a:r>
            <a:endParaRPr b="0" lang="ru-RU" sz="1800" spc="-1" strike="noStrike">
              <a:solidFill>
                <a:srgbClr val="000000"/>
              </a:solidFill>
              <a:uFill>
                <a:solidFill>
                  <a:srgbClr val="ffffff"/>
                </a:solidFill>
              </a:uFill>
              <a:latin typeface="Arial"/>
            </a:endParaRPr>
          </a:p>
        </p:txBody>
      </p:sp>
      <p:pic>
        <p:nvPicPr>
          <p:cNvPr id="111" name="Picture 58" descr=""/>
          <p:cNvPicPr/>
          <p:nvPr/>
        </p:nvPicPr>
        <p:blipFill>
          <a:blip r:embed="rId11"/>
          <a:stretch/>
        </p:blipFill>
        <p:spPr>
          <a:xfrm>
            <a:off x="528120" y="3108600"/>
            <a:ext cx="1526040" cy="2461680"/>
          </a:xfrm>
          <a:prstGeom prst="rect">
            <a:avLst/>
          </a:prstGeom>
          <a:ln>
            <a:noFill/>
          </a:ln>
        </p:spPr>
      </p:pic>
      <p:pic>
        <p:nvPicPr>
          <p:cNvPr id="112" name="Picture 61" descr=""/>
          <p:cNvPicPr/>
          <p:nvPr/>
        </p:nvPicPr>
        <p:blipFill>
          <a:blip r:embed="rId12"/>
          <a:stretch/>
        </p:blipFill>
        <p:spPr>
          <a:xfrm>
            <a:off x="2708280" y="3079800"/>
            <a:ext cx="1528200" cy="2418840"/>
          </a:xfrm>
          <a:prstGeom prst="rect">
            <a:avLst/>
          </a:prstGeom>
          <a:ln>
            <a:noFill/>
          </a:ln>
        </p:spPr>
      </p:pic>
      <p:pic>
        <p:nvPicPr>
          <p:cNvPr id="113" name="Picture 63" descr=""/>
          <p:cNvPicPr/>
          <p:nvPr/>
        </p:nvPicPr>
        <p:blipFill>
          <a:blip r:embed="rId13"/>
          <a:stretch/>
        </p:blipFill>
        <p:spPr>
          <a:xfrm>
            <a:off x="4854960" y="3125520"/>
            <a:ext cx="1481040" cy="2381400"/>
          </a:xfrm>
          <a:prstGeom prst="rect">
            <a:avLst/>
          </a:prstGeom>
          <a:ln>
            <a:noFill/>
          </a:ln>
        </p:spPr>
      </p:pic>
      <p:pic>
        <p:nvPicPr>
          <p:cNvPr id="114" name="Picture 65" descr=""/>
          <p:cNvPicPr/>
          <p:nvPr/>
        </p:nvPicPr>
        <p:blipFill>
          <a:blip r:embed="rId14"/>
          <a:stretch/>
        </p:blipFill>
        <p:spPr>
          <a:xfrm>
            <a:off x="7030440" y="3070800"/>
            <a:ext cx="1647000" cy="2436120"/>
          </a:xfrm>
          <a:prstGeom prst="rect">
            <a:avLst/>
          </a:prstGeom>
          <a:ln>
            <a:noFill/>
          </a:ln>
        </p:spPr>
      </p:pic>
      <p:pic>
        <p:nvPicPr>
          <p:cNvPr id="115" name="" descr=""/>
          <p:cNvPicPr/>
          <p:nvPr/>
        </p:nvPicPr>
        <p:blipFill>
          <a:blip r:embed="rId15"/>
          <a:stretch/>
        </p:blipFill>
        <p:spPr>
          <a:xfrm>
            <a:off x="360" y="0"/>
            <a:ext cx="360" cy="360"/>
          </a:xfrm>
          <a:prstGeom prst="rect">
            <a:avLst/>
          </a:prstGeom>
          <a:ln>
            <a:noFill/>
          </a:ln>
        </p:spPr>
      </p:pic>
    </p:spTree>
  </p:cSld>
  <p:transition spd="med">
    <p:fade/>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 name="Picture 48" descr=""/>
          <p:cNvPicPr/>
          <p:nvPr/>
        </p:nvPicPr>
        <p:blipFill>
          <a:blip r:embed="rId1"/>
          <a:stretch/>
        </p:blipFill>
        <p:spPr>
          <a:xfrm>
            <a:off x="4284000" y="227880"/>
            <a:ext cx="1524600" cy="1003320"/>
          </a:xfrm>
          <a:prstGeom prst="rect">
            <a:avLst/>
          </a:prstGeom>
          <a:ln>
            <a:noFill/>
          </a:ln>
        </p:spPr>
      </p:pic>
      <p:pic>
        <p:nvPicPr>
          <p:cNvPr id="117" name="Picture 54" descr=""/>
          <p:cNvPicPr/>
          <p:nvPr/>
        </p:nvPicPr>
        <p:blipFill>
          <a:blip r:embed="rId2"/>
          <a:stretch/>
        </p:blipFill>
        <p:spPr>
          <a:xfrm>
            <a:off x="274680" y="260640"/>
            <a:ext cx="1303200" cy="950760"/>
          </a:xfrm>
          <a:prstGeom prst="rect">
            <a:avLst/>
          </a:prstGeom>
          <a:ln>
            <a:noFill/>
          </a:ln>
        </p:spPr>
      </p:pic>
      <p:pic>
        <p:nvPicPr>
          <p:cNvPr id="118" name="Picture 57" descr=""/>
          <p:cNvPicPr/>
          <p:nvPr/>
        </p:nvPicPr>
        <p:blipFill>
          <a:blip r:embed="rId3"/>
          <a:stretch/>
        </p:blipFill>
        <p:spPr>
          <a:xfrm>
            <a:off x="7596360" y="232200"/>
            <a:ext cx="1305360" cy="978840"/>
          </a:xfrm>
          <a:prstGeom prst="rect">
            <a:avLst/>
          </a:prstGeom>
          <a:ln>
            <a:noFill/>
          </a:ln>
        </p:spPr>
      </p:pic>
      <p:pic>
        <p:nvPicPr>
          <p:cNvPr id="119" name="Picture 59" descr=""/>
          <p:cNvPicPr/>
          <p:nvPr/>
        </p:nvPicPr>
        <p:blipFill>
          <a:blip r:embed="rId4"/>
          <a:stretch/>
        </p:blipFill>
        <p:spPr>
          <a:xfrm>
            <a:off x="6098040" y="202320"/>
            <a:ext cx="1164960" cy="1028880"/>
          </a:xfrm>
          <a:prstGeom prst="rect">
            <a:avLst/>
          </a:prstGeom>
          <a:ln>
            <a:noFill/>
          </a:ln>
        </p:spPr>
      </p:pic>
      <p:pic>
        <p:nvPicPr>
          <p:cNvPr id="120" name="Picture 60" descr=""/>
          <p:cNvPicPr/>
          <p:nvPr/>
        </p:nvPicPr>
        <p:blipFill>
          <a:blip r:embed="rId5"/>
          <a:stretch/>
        </p:blipFill>
        <p:spPr>
          <a:xfrm>
            <a:off x="1864800" y="172440"/>
            <a:ext cx="2078280" cy="1038600"/>
          </a:xfrm>
          <a:prstGeom prst="rect">
            <a:avLst/>
          </a:prstGeom>
          <a:ln>
            <a:noFill/>
          </a:ln>
        </p:spPr>
      </p:pic>
      <p:pic>
        <p:nvPicPr>
          <p:cNvPr id="121" name="Picture 45" descr=""/>
          <p:cNvPicPr/>
          <p:nvPr/>
        </p:nvPicPr>
        <p:blipFill>
          <a:blip r:embed="rId6"/>
          <a:stretch/>
        </p:blipFill>
        <p:spPr>
          <a:xfrm>
            <a:off x="273600" y="5688720"/>
            <a:ext cx="1780560" cy="1003320"/>
          </a:xfrm>
          <a:prstGeom prst="rect">
            <a:avLst/>
          </a:prstGeom>
          <a:ln>
            <a:noFill/>
          </a:ln>
        </p:spPr>
      </p:pic>
      <p:pic>
        <p:nvPicPr>
          <p:cNvPr id="122" name="Picture 46" descr=""/>
          <p:cNvPicPr/>
          <p:nvPr/>
        </p:nvPicPr>
        <p:blipFill>
          <a:blip r:embed="rId7"/>
          <a:stretch/>
        </p:blipFill>
        <p:spPr>
          <a:xfrm>
            <a:off x="2597040" y="5657400"/>
            <a:ext cx="936360" cy="1003320"/>
          </a:xfrm>
          <a:prstGeom prst="rect">
            <a:avLst/>
          </a:prstGeom>
          <a:ln>
            <a:noFill/>
          </a:ln>
        </p:spPr>
      </p:pic>
      <p:pic>
        <p:nvPicPr>
          <p:cNvPr id="123" name="Picture 49" descr=""/>
          <p:cNvPicPr/>
          <p:nvPr/>
        </p:nvPicPr>
        <p:blipFill>
          <a:blip r:embed="rId8"/>
          <a:stretch/>
        </p:blipFill>
        <p:spPr>
          <a:xfrm>
            <a:off x="5364000" y="5657400"/>
            <a:ext cx="1158480" cy="1003320"/>
          </a:xfrm>
          <a:prstGeom prst="rect">
            <a:avLst/>
          </a:prstGeom>
          <a:ln>
            <a:noFill/>
          </a:ln>
        </p:spPr>
      </p:pic>
      <p:pic>
        <p:nvPicPr>
          <p:cNvPr id="124" name="Picture 50" descr=""/>
          <p:cNvPicPr/>
          <p:nvPr/>
        </p:nvPicPr>
        <p:blipFill>
          <a:blip r:embed="rId9"/>
          <a:stretch/>
        </p:blipFill>
        <p:spPr>
          <a:xfrm>
            <a:off x="6894360" y="5657400"/>
            <a:ext cx="2007720" cy="1003320"/>
          </a:xfrm>
          <a:prstGeom prst="rect">
            <a:avLst/>
          </a:prstGeom>
          <a:ln>
            <a:noFill/>
          </a:ln>
        </p:spPr>
      </p:pic>
      <p:pic>
        <p:nvPicPr>
          <p:cNvPr id="125" name="Picture 61" descr=""/>
          <p:cNvPicPr/>
          <p:nvPr/>
        </p:nvPicPr>
        <p:blipFill>
          <a:blip r:embed="rId10"/>
          <a:stretch/>
        </p:blipFill>
        <p:spPr>
          <a:xfrm>
            <a:off x="3904560" y="5649840"/>
            <a:ext cx="1141560" cy="1010880"/>
          </a:xfrm>
          <a:prstGeom prst="rect">
            <a:avLst/>
          </a:prstGeom>
          <a:ln>
            <a:noFill/>
          </a:ln>
        </p:spPr>
      </p:pic>
      <p:sp>
        <p:nvSpPr>
          <p:cNvPr id="126" name="CustomShape 1"/>
          <p:cNvSpPr/>
          <p:nvPr/>
        </p:nvSpPr>
        <p:spPr>
          <a:xfrm>
            <a:off x="273600" y="141660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Локальные акты по электробезопасности</a:t>
            </a:r>
            <a:endParaRPr b="0" lang="ru-RU" sz="1800" spc="-1" strike="noStrike">
              <a:solidFill>
                <a:srgbClr val="000000"/>
              </a:solidFill>
              <a:uFill>
                <a:solidFill>
                  <a:srgbClr val="ffffff"/>
                </a:solidFill>
              </a:uFill>
              <a:latin typeface="Arial"/>
            </a:endParaRPr>
          </a:p>
        </p:txBody>
      </p:sp>
      <p:sp>
        <p:nvSpPr>
          <p:cNvPr id="127" name="CustomShape 2"/>
          <p:cNvSpPr/>
          <p:nvPr/>
        </p:nvSpPr>
        <p:spPr>
          <a:xfrm>
            <a:off x="395640" y="1866240"/>
            <a:ext cx="2015640" cy="842040"/>
          </a:xfrm>
          <a:prstGeom prst="rect">
            <a:avLst/>
          </a:prstGeom>
          <a:noFill/>
          <a:ln>
            <a:noFill/>
          </a:ln>
        </p:spPr>
        <p:style>
          <a:lnRef idx="0"/>
          <a:fillRef idx="0"/>
          <a:effectRef idx="0"/>
          <a:fontRef idx="minor"/>
        </p:style>
        <p:txBody>
          <a:bodyPr lIns="90000" rIns="90000" tIns="45000" bIns="45000"/>
          <a:p>
            <a:pPr>
              <a:lnSpc>
                <a:spcPct val="100000"/>
              </a:lnSpc>
            </a:pPr>
            <a:r>
              <a:rPr b="0" lang="ru-RU" sz="1600" spc="-1" strike="noStrike">
                <a:solidFill>
                  <a:srgbClr val="1f497d"/>
                </a:solidFill>
                <a:uFill>
                  <a:solidFill>
                    <a:srgbClr val="ffffff"/>
                  </a:solidFill>
                </a:uFill>
                <a:latin typeface="Calibri"/>
                <a:ea typeface="DejaVu Sans"/>
              </a:rPr>
              <a:t>Инструкция по присвоению I группы</a:t>
            </a:r>
            <a:endParaRPr b="0" lang="ru-RU" sz="1800" spc="-1" strike="noStrike">
              <a:solidFill>
                <a:srgbClr val="000000"/>
              </a:solidFill>
              <a:uFill>
                <a:solidFill>
                  <a:srgbClr val="ffffff"/>
                </a:solidFill>
              </a:uFill>
              <a:latin typeface="Arial"/>
            </a:endParaRPr>
          </a:p>
        </p:txBody>
      </p:sp>
      <p:sp>
        <p:nvSpPr>
          <p:cNvPr id="128" name="CustomShape 3"/>
          <p:cNvSpPr/>
          <p:nvPr/>
        </p:nvSpPr>
        <p:spPr>
          <a:xfrm>
            <a:off x="2317680" y="1836000"/>
            <a:ext cx="6825600" cy="715680"/>
          </a:xfrm>
          <a:prstGeom prst="rect">
            <a:avLst/>
          </a:prstGeom>
          <a:noFill/>
          <a:ln>
            <a:noFill/>
          </a:ln>
        </p:spPr>
        <p:style>
          <a:lnRef idx="0"/>
          <a:fillRef idx="0"/>
          <a:effectRef idx="0"/>
          <a:fontRef idx="minor"/>
        </p:style>
        <p:txBody>
          <a:bodyPr lIns="90000" rIns="90000" tIns="45000" bIns="45000"/>
          <a:p>
            <a:pPr>
              <a:lnSpc>
                <a:spcPct val="100000"/>
              </a:lnSpc>
            </a:pPr>
            <a:r>
              <a:rPr b="0" lang="ru-RU" sz="1600" spc="-1" strike="noStrike">
                <a:solidFill>
                  <a:srgbClr val="1f497d"/>
                </a:solidFill>
                <a:uFill>
                  <a:solidFill>
                    <a:srgbClr val="ffffff"/>
                  </a:solidFill>
                </a:uFill>
                <a:latin typeface="Calibri"/>
                <a:ea typeface="DejaVu Sans"/>
              </a:rPr>
              <a:t>Приказ о назначении работников для присвоения I группы с указанием профессий и должностей, относящихся к неэлектротехническому персоналу</a:t>
            </a:r>
            <a:endParaRPr b="0" lang="ru-RU" sz="1800" spc="-1" strike="noStrike">
              <a:solidFill>
                <a:srgbClr val="000000"/>
              </a:solidFill>
              <a:uFill>
                <a:solidFill>
                  <a:srgbClr val="ffffff"/>
                </a:solidFill>
              </a:uFill>
              <a:latin typeface="Arial"/>
            </a:endParaRPr>
          </a:p>
        </p:txBody>
      </p:sp>
      <p:sp>
        <p:nvSpPr>
          <p:cNvPr id="129" name="CustomShape 4"/>
          <p:cNvSpPr/>
          <p:nvPr/>
        </p:nvSpPr>
        <p:spPr>
          <a:xfrm>
            <a:off x="491040" y="3344040"/>
            <a:ext cx="2015640" cy="84204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600" spc="-1" strike="noStrike">
                <a:solidFill>
                  <a:srgbClr val="00b050"/>
                </a:solidFill>
                <a:uFill>
                  <a:solidFill>
                    <a:srgbClr val="ffffff"/>
                  </a:solidFill>
                </a:uFill>
                <a:latin typeface="Calibri"/>
                <a:ea typeface="DejaVu Sans"/>
              </a:rPr>
              <a:t>СКАН ТИТУЛЬНИКА ИНСТРУКЦИИ</a:t>
            </a:r>
            <a:endParaRPr b="0" lang="ru-RU" sz="1800" spc="-1" strike="noStrike">
              <a:solidFill>
                <a:srgbClr val="000000"/>
              </a:solidFill>
              <a:uFill>
                <a:solidFill>
                  <a:srgbClr val="ffffff"/>
                </a:solidFill>
              </a:uFill>
              <a:latin typeface="Arial"/>
            </a:endParaRPr>
          </a:p>
        </p:txBody>
      </p:sp>
      <p:sp>
        <p:nvSpPr>
          <p:cNvPr id="130" name="CustomShape 5"/>
          <p:cNvSpPr/>
          <p:nvPr/>
        </p:nvSpPr>
        <p:spPr>
          <a:xfrm>
            <a:off x="3039480" y="3275640"/>
            <a:ext cx="2015640" cy="84204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600" spc="-1" strike="noStrike">
                <a:solidFill>
                  <a:srgbClr val="00b050"/>
                </a:solidFill>
                <a:uFill>
                  <a:solidFill>
                    <a:srgbClr val="ffffff"/>
                  </a:solidFill>
                </a:uFill>
                <a:latin typeface="Calibri"/>
                <a:ea typeface="DejaVu Sans"/>
              </a:rPr>
              <a:t>СКАН ПРИКАЗА</a:t>
            </a:r>
            <a:endParaRPr b="0" lang="ru-RU" sz="1800" spc="-1" strike="noStrike">
              <a:solidFill>
                <a:srgbClr val="000000"/>
              </a:solidFill>
              <a:uFill>
                <a:solidFill>
                  <a:srgbClr val="ffffff"/>
                </a:solidFill>
              </a:uFill>
              <a:latin typeface="Arial"/>
            </a:endParaRPr>
          </a:p>
        </p:txBody>
      </p:sp>
      <p:sp>
        <p:nvSpPr>
          <p:cNvPr id="131" name="CustomShape 6"/>
          <p:cNvSpPr/>
          <p:nvPr/>
        </p:nvSpPr>
        <p:spPr>
          <a:xfrm>
            <a:off x="5886000" y="3274560"/>
            <a:ext cx="2015640" cy="84204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600" spc="-1" strike="noStrike">
                <a:solidFill>
                  <a:srgbClr val="00b050"/>
                </a:solidFill>
                <a:uFill>
                  <a:solidFill>
                    <a:srgbClr val="ffffff"/>
                  </a:solidFill>
                </a:uFill>
                <a:latin typeface="Calibri"/>
                <a:ea typeface="DejaVu Sans"/>
              </a:rPr>
              <a:t>СКАН С ПЕРЕЧНЕМ, КТО ОТНОСИТСЯ К I ГРУППЕ</a:t>
            </a:r>
            <a:endParaRPr b="0" lang="ru-RU" sz="1800" spc="-1" strike="noStrike">
              <a:solidFill>
                <a:srgbClr val="000000"/>
              </a:solidFill>
              <a:uFill>
                <a:solidFill>
                  <a:srgbClr val="ffffff"/>
                </a:solidFill>
              </a:uFill>
              <a:latin typeface="Arial"/>
            </a:endParaRPr>
          </a:p>
        </p:txBody>
      </p:sp>
      <p:pic>
        <p:nvPicPr>
          <p:cNvPr id="132" name="" descr=""/>
          <p:cNvPicPr/>
          <p:nvPr/>
        </p:nvPicPr>
        <p:blipFill>
          <a:blip r:embed="rId11"/>
          <a:stretch/>
        </p:blipFill>
        <p:spPr>
          <a:xfrm>
            <a:off x="360" y="0"/>
            <a:ext cx="360" cy="360"/>
          </a:xfrm>
          <a:prstGeom prst="rect">
            <a:avLst/>
          </a:prstGeom>
          <a:ln>
            <a:noFill/>
          </a:ln>
        </p:spPr>
      </p:pic>
    </p:spTree>
  </p:cSld>
  <p:transition spd="med">
    <p:fade/>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Picture 48" descr=""/>
          <p:cNvPicPr/>
          <p:nvPr/>
        </p:nvPicPr>
        <p:blipFill>
          <a:blip r:embed="rId1"/>
          <a:stretch/>
        </p:blipFill>
        <p:spPr>
          <a:xfrm>
            <a:off x="4284000" y="227880"/>
            <a:ext cx="1524600" cy="1003320"/>
          </a:xfrm>
          <a:prstGeom prst="rect">
            <a:avLst/>
          </a:prstGeom>
          <a:ln>
            <a:noFill/>
          </a:ln>
        </p:spPr>
      </p:pic>
      <p:pic>
        <p:nvPicPr>
          <p:cNvPr id="134" name="Picture 54" descr=""/>
          <p:cNvPicPr/>
          <p:nvPr/>
        </p:nvPicPr>
        <p:blipFill>
          <a:blip r:embed="rId2"/>
          <a:stretch/>
        </p:blipFill>
        <p:spPr>
          <a:xfrm>
            <a:off x="274680" y="260640"/>
            <a:ext cx="1303200" cy="950760"/>
          </a:xfrm>
          <a:prstGeom prst="rect">
            <a:avLst/>
          </a:prstGeom>
          <a:ln>
            <a:noFill/>
          </a:ln>
        </p:spPr>
      </p:pic>
      <p:pic>
        <p:nvPicPr>
          <p:cNvPr id="135" name="Picture 57" descr=""/>
          <p:cNvPicPr/>
          <p:nvPr/>
        </p:nvPicPr>
        <p:blipFill>
          <a:blip r:embed="rId3"/>
          <a:stretch/>
        </p:blipFill>
        <p:spPr>
          <a:xfrm>
            <a:off x="7596360" y="232200"/>
            <a:ext cx="1305360" cy="978840"/>
          </a:xfrm>
          <a:prstGeom prst="rect">
            <a:avLst/>
          </a:prstGeom>
          <a:ln>
            <a:noFill/>
          </a:ln>
        </p:spPr>
      </p:pic>
      <p:pic>
        <p:nvPicPr>
          <p:cNvPr id="136" name="Picture 59" descr=""/>
          <p:cNvPicPr/>
          <p:nvPr/>
        </p:nvPicPr>
        <p:blipFill>
          <a:blip r:embed="rId4"/>
          <a:stretch/>
        </p:blipFill>
        <p:spPr>
          <a:xfrm>
            <a:off x="6098040" y="202320"/>
            <a:ext cx="1164960" cy="1028880"/>
          </a:xfrm>
          <a:prstGeom prst="rect">
            <a:avLst/>
          </a:prstGeom>
          <a:ln>
            <a:noFill/>
          </a:ln>
        </p:spPr>
      </p:pic>
      <p:pic>
        <p:nvPicPr>
          <p:cNvPr id="137" name="Picture 60" descr=""/>
          <p:cNvPicPr/>
          <p:nvPr/>
        </p:nvPicPr>
        <p:blipFill>
          <a:blip r:embed="rId5"/>
          <a:stretch/>
        </p:blipFill>
        <p:spPr>
          <a:xfrm>
            <a:off x="1864800" y="172440"/>
            <a:ext cx="2078280" cy="1038600"/>
          </a:xfrm>
          <a:prstGeom prst="rect">
            <a:avLst/>
          </a:prstGeom>
          <a:ln>
            <a:noFill/>
          </a:ln>
        </p:spPr>
      </p:pic>
      <p:pic>
        <p:nvPicPr>
          <p:cNvPr id="138" name="Picture 45" descr=""/>
          <p:cNvPicPr/>
          <p:nvPr/>
        </p:nvPicPr>
        <p:blipFill>
          <a:blip r:embed="rId6"/>
          <a:stretch/>
        </p:blipFill>
        <p:spPr>
          <a:xfrm>
            <a:off x="273600" y="5688720"/>
            <a:ext cx="1780560" cy="1003320"/>
          </a:xfrm>
          <a:prstGeom prst="rect">
            <a:avLst/>
          </a:prstGeom>
          <a:ln>
            <a:noFill/>
          </a:ln>
        </p:spPr>
      </p:pic>
      <p:pic>
        <p:nvPicPr>
          <p:cNvPr id="139" name="Picture 46" descr=""/>
          <p:cNvPicPr/>
          <p:nvPr/>
        </p:nvPicPr>
        <p:blipFill>
          <a:blip r:embed="rId7"/>
          <a:stretch/>
        </p:blipFill>
        <p:spPr>
          <a:xfrm>
            <a:off x="2597040" y="5657400"/>
            <a:ext cx="936360" cy="1003320"/>
          </a:xfrm>
          <a:prstGeom prst="rect">
            <a:avLst/>
          </a:prstGeom>
          <a:ln>
            <a:noFill/>
          </a:ln>
        </p:spPr>
      </p:pic>
      <p:pic>
        <p:nvPicPr>
          <p:cNvPr id="140" name="Picture 49" descr=""/>
          <p:cNvPicPr/>
          <p:nvPr/>
        </p:nvPicPr>
        <p:blipFill>
          <a:blip r:embed="rId8"/>
          <a:stretch/>
        </p:blipFill>
        <p:spPr>
          <a:xfrm>
            <a:off x="5364000" y="5657400"/>
            <a:ext cx="1158480" cy="1003320"/>
          </a:xfrm>
          <a:prstGeom prst="rect">
            <a:avLst/>
          </a:prstGeom>
          <a:ln>
            <a:noFill/>
          </a:ln>
        </p:spPr>
      </p:pic>
      <p:pic>
        <p:nvPicPr>
          <p:cNvPr id="141" name="Picture 50" descr=""/>
          <p:cNvPicPr/>
          <p:nvPr/>
        </p:nvPicPr>
        <p:blipFill>
          <a:blip r:embed="rId9"/>
          <a:stretch/>
        </p:blipFill>
        <p:spPr>
          <a:xfrm>
            <a:off x="6894360" y="5657400"/>
            <a:ext cx="2007720" cy="1003320"/>
          </a:xfrm>
          <a:prstGeom prst="rect">
            <a:avLst/>
          </a:prstGeom>
          <a:ln>
            <a:noFill/>
          </a:ln>
        </p:spPr>
      </p:pic>
      <p:pic>
        <p:nvPicPr>
          <p:cNvPr id="142" name="Picture 61" descr=""/>
          <p:cNvPicPr/>
          <p:nvPr/>
        </p:nvPicPr>
        <p:blipFill>
          <a:blip r:embed="rId10"/>
          <a:stretch/>
        </p:blipFill>
        <p:spPr>
          <a:xfrm>
            <a:off x="3904560" y="5649840"/>
            <a:ext cx="1141560" cy="1010880"/>
          </a:xfrm>
          <a:prstGeom prst="rect">
            <a:avLst/>
          </a:prstGeom>
          <a:ln>
            <a:noFill/>
          </a:ln>
        </p:spPr>
      </p:pic>
      <p:sp>
        <p:nvSpPr>
          <p:cNvPr id="143" name="CustomShape 1"/>
          <p:cNvSpPr/>
          <p:nvPr/>
        </p:nvSpPr>
        <p:spPr>
          <a:xfrm>
            <a:off x="273600" y="123192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Действие электрического тока на организм человека</a:t>
            </a:r>
            <a:endParaRPr b="0" lang="ru-RU" sz="1800" spc="-1" strike="noStrike">
              <a:solidFill>
                <a:srgbClr val="000000"/>
              </a:solidFill>
              <a:uFill>
                <a:solidFill>
                  <a:srgbClr val="ffffff"/>
                </a:solidFill>
              </a:uFill>
              <a:latin typeface="Arial"/>
            </a:endParaRPr>
          </a:p>
        </p:txBody>
      </p:sp>
      <p:pic>
        <p:nvPicPr>
          <p:cNvPr id="144" name="Picture 14" descr=""/>
          <p:cNvPicPr/>
          <p:nvPr/>
        </p:nvPicPr>
        <p:blipFill>
          <a:blip r:embed="rId11"/>
          <a:stretch/>
        </p:blipFill>
        <p:spPr>
          <a:xfrm>
            <a:off x="272520" y="1845000"/>
            <a:ext cx="2171880" cy="1359360"/>
          </a:xfrm>
          <a:prstGeom prst="rect">
            <a:avLst/>
          </a:prstGeom>
          <a:ln>
            <a:noFill/>
          </a:ln>
        </p:spPr>
      </p:pic>
      <p:sp>
        <p:nvSpPr>
          <p:cNvPr id="145" name="CustomShape 2"/>
          <p:cNvSpPr/>
          <p:nvPr/>
        </p:nvSpPr>
        <p:spPr>
          <a:xfrm>
            <a:off x="273600" y="3365280"/>
            <a:ext cx="2171880" cy="207900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b="0" lang="ru-RU" sz="1600" spc="-1" strike="noStrike">
                <a:solidFill>
                  <a:srgbClr val="1f497d"/>
                </a:solidFill>
                <a:uFill>
                  <a:solidFill>
                    <a:srgbClr val="ffffff"/>
                  </a:solidFill>
                </a:uFill>
                <a:latin typeface="Calibri"/>
                <a:ea typeface="DejaVu Sans"/>
              </a:rPr>
              <a:t>Предложите Ваши варианты ответов: какое действие может оказать электрический ток на организм человека? Выскажите не стесняясь любые догадки!</a:t>
            </a:r>
            <a:endParaRPr b="0" lang="ru-RU" sz="1800" spc="-1" strike="noStrike">
              <a:solidFill>
                <a:srgbClr val="000000"/>
              </a:solidFill>
              <a:uFill>
                <a:solidFill>
                  <a:srgbClr val="ffffff"/>
                </a:solidFill>
              </a:uFill>
              <a:latin typeface="Arial"/>
            </a:endParaRPr>
          </a:p>
        </p:txBody>
      </p:sp>
      <p:sp>
        <p:nvSpPr>
          <p:cNvPr id="146" name="CustomShape 3"/>
          <p:cNvSpPr/>
          <p:nvPr/>
        </p:nvSpPr>
        <p:spPr>
          <a:xfrm>
            <a:off x="2818080" y="1845000"/>
            <a:ext cx="5929560" cy="86328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b="1" lang="ru-RU" sz="1600" spc="-1" strike="noStrike">
                <a:solidFill>
                  <a:srgbClr val="ff0000"/>
                </a:solidFill>
                <a:uFill>
                  <a:solidFill>
                    <a:srgbClr val="ffffff"/>
                  </a:solidFill>
                </a:uFill>
                <a:latin typeface="Calibri"/>
                <a:ea typeface="DejaVu Sans"/>
              </a:rPr>
              <a:t>Термическое (тепловое) действие</a:t>
            </a:r>
            <a:r>
              <a:rPr b="0" lang="ru-RU" sz="1600" spc="-1" strike="noStrike">
                <a:solidFill>
                  <a:srgbClr val="000000"/>
                </a:solidFill>
                <a:uFill>
                  <a:solidFill>
                    <a:srgbClr val="ffffff"/>
                  </a:solidFill>
                </a:uFill>
                <a:latin typeface="Calibri"/>
                <a:ea typeface="DejaVu Sans"/>
              </a:rPr>
              <a:t>, которое выражается в ожогах отдельных участков тела, нагреве кровеносных сосудов, крови, нервных волокон и т.п.  </a:t>
            </a:r>
            <a:endParaRPr b="0" lang="ru-RU" sz="1800" spc="-1" strike="noStrike">
              <a:solidFill>
                <a:srgbClr val="000000"/>
              </a:solidFill>
              <a:uFill>
                <a:solidFill>
                  <a:srgbClr val="ffffff"/>
                </a:solidFill>
              </a:uFill>
              <a:latin typeface="Arial"/>
            </a:endParaRPr>
          </a:p>
        </p:txBody>
      </p:sp>
      <p:sp>
        <p:nvSpPr>
          <p:cNvPr id="147" name="CustomShape 4"/>
          <p:cNvSpPr/>
          <p:nvPr/>
        </p:nvSpPr>
        <p:spPr>
          <a:xfrm>
            <a:off x="2818080" y="3069000"/>
            <a:ext cx="5929560" cy="86328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b="1" lang="ru-RU" sz="1600" spc="-1" strike="noStrike">
                <a:solidFill>
                  <a:srgbClr val="0070c0"/>
                </a:solidFill>
                <a:uFill>
                  <a:solidFill>
                    <a:srgbClr val="ffffff"/>
                  </a:solidFill>
                </a:uFill>
                <a:latin typeface="Calibri"/>
                <a:ea typeface="DejaVu Sans"/>
              </a:rPr>
              <a:t>Электролитическое (биохимическое) действие</a:t>
            </a:r>
            <a:r>
              <a:rPr b="0" lang="ru-RU" sz="1600" spc="-1" strike="noStrike">
                <a:solidFill>
                  <a:srgbClr val="000000"/>
                </a:solidFill>
                <a:uFill>
                  <a:solidFill>
                    <a:srgbClr val="ffffff"/>
                  </a:solidFill>
                </a:uFill>
                <a:latin typeface="Calibri"/>
                <a:ea typeface="DejaVu Sans"/>
              </a:rPr>
              <a:t> – выражается в разложении крови и других органических жидкостей, вызывая значительные нарушения их физико-химических составов  </a:t>
            </a:r>
            <a:endParaRPr b="0" lang="ru-RU" sz="1800" spc="-1" strike="noStrike">
              <a:solidFill>
                <a:srgbClr val="000000"/>
              </a:solidFill>
              <a:uFill>
                <a:solidFill>
                  <a:srgbClr val="ffffff"/>
                </a:solidFill>
              </a:uFill>
              <a:latin typeface="Arial"/>
            </a:endParaRPr>
          </a:p>
        </p:txBody>
      </p:sp>
      <p:sp>
        <p:nvSpPr>
          <p:cNvPr id="148" name="CustomShape 5"/>
          <p:cNvSpPr/>
          <p:nvPr/>
        </p:nvSpPr>
        <p:spPr>
          <a:xfrm>
            <a:off x="2818080" y="4293000"/>
            <a:ext cx="5929560" cy="115128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b="1" lang="ru-RU" sz="1600" spc="-1" strike="noStrike">
                <a:solidFill>
                  <a:srgbClr val="00b050"/>
                </a:solidFill>
                <a:uFill>
                  <a:solidFill>
                    <a:srgbClr val="ffffff"/>
                  </a:solidFill>
                </a:uFill>
                <a:latin typeface="Calibri"/>
                <a:ea typeface="DejaVu Sans"/>
              </a:rPr>
              <a:t>Биологическое (механическое) действие</a:t>
            </a:r>
            <a:r>
              <a:rPr b="0" lang="ru-RU" sz="1600" spc="-1" strike="noStrike">
                <a:solidFill>
                  <a:srgbClr val="000000"/>
                </a:solidFill>
                <a:uFill>
                  <a:solidFill>
                    <a:srgbClr val="ffffff"/>
                  </a:solidFill>
                </a:uFill>
                <a:latin typeface="Calibri"/>
                <a:ea typeface="DejaVu Sans"/>
              </a:rPr>
              <a:t> – выражается в раздражении и возбуждении живых тканей организма, сопровождается непроизвольным судорожным сокращением мышц (в том числе сердца и легких).  </a:t>
            </a:r>
            <a:endParaRPr b="0" lang="ru-RU" sz="1800" spc="-1" strike="noStrike">
              <a:solidFill>
                <a:srgbClr val="000000"/>
              </a:solidFill>
              <a:uFill>
                <a:solidFill>
                  <a:srgbClr val="ffffff"/>
                </a:solidFill>
              </a:uFill>
              <a:latin typeface="Arial"/>
            </a:endParaRPr>
          </a:p>
        </p:txBody>
      </p:sp>
      <p:pic>
        <p:nvPicPr>
          <p:cNvPr id="149" name="" descr=""/>
          <p:cNvPicPr/>
          <p:nvPr/>
        </p:nvPicPr>
        <p:blipFill>
          <a:blip r:embed="rId12"/>
          <a:stretch/>
        </p:blipFill>
        <p:spPr>
          <a:xfrm>
            <a:off x="360" y="0"/>
            <a:ext cx="360" cy="360"/>
          </a:xfrm>
          <a:prstGeom prst="rect">
            <a:avLst/>
          </a:prstGeom>
          <a:ln>
            <a:noFill/>
          </a:ln>
        </p:spPr>
      </p:pic>
    </p:spTree>
  </p:cSld>
  <p:transition spd="med">
    <p:fade/>
  </p:transition>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2" presetSubtype="4">
                                  <p:stCondLst>
                                    <p:cond delay="0"/>
                                  </p:stCondLst>
                                  <p:childTnLst>
                                    <p:set>
                                      <p:cBhvr>
                                        <p:cTn id="16" dur="1" fill="hold">
                                          <p:stCondLst>
                                            <p:cond delay="0"/>
                                          </p:stCondLst>
                                        </p:cTn>
                                        <p:tgtEl>
                                          <p:spTgt spid="146"/>
                                        </p:tgtEl>
                                        <p:attrNameLst>
                                          <p:attrName>style.visibility</p:attrName>
                                        </p:attrNameLst>
                                      </p:cBhvr>
                                      <p:to>
                                        <p:strVal val="visible"/>
                                      </p:to>
                                    </p:set>
                                    <p:anim calcmode="lin" valueType="num">
                                      <p:cBhvr additive="repl">
                                        <p:cTn id="17" dur="500" fill="hold"/>
                                        <p:tgtEl>
                                          <p:spTgt spid="146"/>
                                        </p:tgtEl>
                                        <p:attrNameLst>
                                          <p:attrName>ppt_x</p:attrName>
                                        </p:attrNameLst>
                                      </p:cBhvr>
                                      <p:tavLst>
                                        <p:tav tm="0">
                                          <p:val>
                                            <p:strVal val="#ppt_x"/>
                                          </p:val>
                                        </p:tav>
                                        <p:tav tm="100000">
                                          <p:val>
                                            <p:strVal val="#ppt_x"/>
                                          </p:val>
                                        </p:tav>
                                      </p:tavLst>
                                    </p:anim>
                                    <p:anim calcmode="lin" valueType="num">
                                      <p:cBhvr additive="repl">
                                        <p:cTn id="18"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2" presetSubtype="4">
                                  <p:stCondLst>
                                    <p:cond delay="0"/>
                                  </p:stCondLst>
                                  <p:childTnLst>
                                    <p:set>
                                      <p:cBhvr>
                                        <p:cTn id="22" dur="1" fill="hold">
                                          <p:stCondLst>
                                            <p:cond delay="0"/>
                                          </p:stCondLst>
                                        </p:cTn>
                                        <p:tgtEl>
                                          <p:spTgt spid="147"/>
                                        </p:tgtEl>
                                        <p:attrNameLst>
                                          <p:attrName>style.visibility</p:attrName>
                                        </p:attrNameLst>
                                      </p:cBhvr>
                                      <p:to>
                                        <p:strVal val="visible"/>
                                      </p:to>
                                    </p:set>
                                    <p:anim calcmode="lin" valueType="num">
                                      <p:cBhvr additive="repl">
                                        <p:cTn id="23" dur="500" fill="hold"/>
                                        <p:tgtEl>
                                          <p:spTgt spid="147"/>
                                        </p:tgtEl>
                                        <p:attrNameLst>
                                          <p:attrName>ppt_x</p:attrName>
                                        </p:attrNameLst>
                                      </p:cBhvr>
                                      <p:tavLst>
                                        <p:tav tm="0">
                                          <p:val>
                                            <p:strVal val="#ppt_x"/>
                                          </p:val>
                                        </p:tav>
                                        <p:tav tm="100000">
                                          <p:val>
                                            <p:strVal val="#ppt_x"/>
                                          </p:val>
                                        </p:tav>
                                      </p:tavLst>
                                    </p:anim>
                                    <p:anim calcmode="lin" valueType="num">
                                      <p:cBhvr additive="repl">
                                        <p:cTn id="24"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2" presetSubtype="4">
                                  <p:stCondLst>
                                    <p:cond delay="0"/>
                                  </p:stCondLst>
                                  <p:childTnLst>
                                    <p:set>
                                      <p:cBhvr>
                                        <p:cTn id="28" dur="1" fill="hold">
                                          <p:stCondLst>
                                            <p:cond delay="0"/>
                                          </p:stCondLst>
                                        </p:cTn>
                                        <p:tgtEl>
                                          <p:spTgt spid="148"/>
                                        </p:tgtEl>
                                        <p:attrNameLst>
                                          <p:attrName>style.visibility</p:attrName>
                                        </p:attrNameLst>
                                      </p:cBhvr>
                                      <p:to>
                                        <p:strVal val="visible"/>
                                      </p:to>
                                    </p:set>
                                    <p:anim calcmode="lin" valueType="num">
                                      <p:cBhvr additive="repl">
                                        <p:cTn id="29" dur="500" fill="hold"/>
                                        <p:tgtEl>
                                          <p:spTgt spid="148"/>
                                        </p:tgtEl>
                                        <p:attrNameLst>
                                          <p:attrName>ppt_x</p:attrName>
                                        </p:attrNameLst>
                                      </p:cBhvr>
                                      <p:tavLst>
                                        <p:tav tm="0">
                                          <p:val>
                                            <p:strVal val="#ppt_x"/>
                                          </p:val>
                                        </p:tav>
                                        <p:tav tm="100000">
                                          <p:val>
                                            <p:strVal val="#ppt_x"/>
                                          </p:val>
                                        </p:tav>
                                      </p:tavLst>
                                    </p:anim>
                                    <p:anim calcmode="lin" valueType="num">
                                      <p:cBhvr additive="repl">
                                        <p:cTn id="30"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 name="Picture 48" descr=""/>
          <p:cNvPicPr/>
          <p:nvPr/>
        </p:nvPicPr>
        <p:blipFill>
          <a:blip r:embed="rId1"/>
          <a:stretch/>
        </p:blipFill>
        <p:spPr>
          <a:xfrm>
            <a:off x="4284000" y="227880"/>
            <a:ext cx="1524600" cy="1003320"/>
          </a:xfrm>
          <a:prstGeom prst="rect">
            <a:avLst/>
          </a:prstGeom>
          <a:ln>
            <a:noFill/>
          </a:ln>
        </p:spPr>
      </p:pic>
      <p:pic>
        <p:nvPicPr>
          <p:cNvPr id="151" name="Picture 54" descr=""/>
          <p:cNvPicPr/>
          <p:nvPr/>
        </p:nvPicPr>
        <p:blipFill>
          <a:blip r:embed="rId2"/>
          <a:stretch/>
        </p:blipFill>
        <p:spPr>
          <a:xfrm>
            <a:off x="274680" y="260640"/>
            <a:ext cx="1303200" cy="950760"/>
          </a:xfrm>
          <a:prstGeom prst="rect">
            <a:avLst/>
          </a:prstGeom>
          <a:ln>
            <a:noFill/>
          </a:ln>
        </p:spPr>
      </p:pic>
      <p:pic>
        <p:nvPicPr>
          <p:cNvPr id="152" name="Picture 57" descr=""/>
          <p:cNvPicPr/>
          <p:nvPr/>
        </p:nvPicPr>
        <p:blipFill>
          <a:blip r:embed="rId3"/>
          <a:stretch/>
        </p:blipFill>
        <p:spPr>
          <a:xfrm>
            <a:off x="7596360" y="232200"/>
            <a:ext cx="1305360" cy="978840"/>
          </a:xfrm>
          <a:prstGeom prst="rect">
            <a:avLst/>
          </a:prstGeom>
          <a:ln>
            <a:noFill/>
          </a:ln>
        </p:spPr>
      </p:pic>
      <p:pic>
        <p:nvPicPr>
          <p:cNvPr id="153" name="Picture 59" descr=""/>
          <p:cNvPicPr/>
          <p:nvPr/>
        </p:nvPicPr>
        <p:blipFill>
          <a:blip r:embed="rId4"/>
          <a:stretch/>
        </p:blipFill>
        <p:spPr>
          <a:xfrm>
            <a:off x="6098040" y="202320"/>
            <a:ext cx="1164960" cy="1028880"/>
          </a:xfrm>
          <a:prstGeom prst="rect">
            <a:avLst/>
          </a:prstGeom>
          <a:ln>
            <a:noFill/>
          </a:ln>
        </p:spPr>
      </p:pic>
      <p:pic>
        <p:nvPicPr>
          <p:cNvPr id="154" name="Picture 60" descr=""/>
          <p:cNvPicPr/>
          <p:nvPr/>
        </p:nvPicPr>
        <p:blipFill>
          <a:blip r:embed="rId5"/>
          <a:stretch/>
        </p:blipFill>
        <p:spPr>
          <a:xfrm>
            <a:off x="1864800" y="172440"/>
            <a:ext cx="2078280" cy="1038600"/>
          </a:xfrm>
          <a:prstGeom prst="rect">
            <a:avLst/>
          </a:prstGeom>
          <a:ln>
            <a:noFill/>
          </a:ln>
        </p:spPr>
      </p:pic>
      <p:pic>
        <p:nvPicPr>
          <p:cNvPr id="155" name="Picture 45" descr=""/>
          <p:cNvPicPr/>
          <p:nvPr/>
        </p:nvPicPr>
        <p:blipFill>
          <a:blip r:embed="rId6"/>
          <a:stretch/>
        </p:blipFill>
        <p:spPr>
          <a:xfrm>
            <a:off x="273600" y="5688720"/>
            <a:ext cx="1780560" cy="1003320"/>
          </a:xfrm>
          <a:prstGeom prst="rect">
            <a:avLst/>
          </a:prstGeom>
          <a:ln>
            <a:noFill/>
          </a:ln>
        </p:spPr>
      </p:pic>
      <p:pic>
        <p:nvPicPr>
          <p:cNvPr id="156" name="Picture 46" descr=""/>
          <p:cNvPicPr/>
          <p:nvPr/>
        </p:nvPicPr>
        <p:blipFill>
          <a:blip r:embed="rId7"/>
          <a:stretch/>
        </p:blipFill>
        <p:spPr>
          <a:xfrm>
            <a:off x="2597040" y="5657400"/>
            <a:ext cx="936360" cy="1003320"/>
          </a:xfrm>
          <a:prstGeom prst="rect">
            <a:avLst/>
          </a:prstGeom>
          <a:ln>
            <a:noFill/>
          </a:ln>
        </p:spPr>
      </p:pic>
      <p:pic>
        <p:nvPicPr>
          <p:cNvPr id="157" name="Picture 49" descr=""/>
          <p:cNvPicPr/>
          <p:nvPr/>
        </p:nvPicPr>
        <p:blipFill>
          <a:blip r:embed="rId8"/>
          <a:stretch/>
        </p:blipFill>
        <p:spPr>
          <a:xfrm>
            <a:off x="5364000" y="5657400"/>
            <a:ext cx="1158480" cy="1003320"/>
          </a:xfrm>
          <a:prstGeom prst="rect">
            <a:avLst/>
          </a:prstGeom>
          <a:ln>
            <a:noFill/>
          </a:ln>
        </p:spPr>
      </p:pic>
      <p:pic>
        <p:nvPicPr>
          <p:cNvPr id="158" name="Picture 50" descr=""/>
          <p:cNvPicPr/>
          <p:nvPr/>
        </p:nvPicPr>
        <p:blipFill>
          <a:blip r:embed="rId9"/>
          <a:stretch/>
        </p:blipFill>
        <p:spPr>
          <a:xfrm>
            <a:off x="6894360" y="5657400"/>
            <a:ext cx="2007720" cy="1003320"/>
          </a:xfrm>
          <a:prstGeom prst="rect">
            <a:avLst/>
          </a:prstGeom>
          <a:ln>
            <a:noFill/>
          </a:ln>
        </p:spPr>
      </p:pic>
      <p:pic>
        <p:nvPicPr>
          <p:cNvPr id="159" name="Picture 61" descr=""/>
          <p:cNvPicPr/>
          <p:nvPr/>
        </p:nvPicPr>
        <p:blipFill>
          <a:blip r:embed="rId10"/>
          <a:stretch/>
        </p:blipFill>
        <p:spPr>
          <a:xfrm>
            <a:off x="3904560" y="5649840"/>
            <a:ext cx="1141560" cy="1010880"/>
          </a:xfrm>
          <a:prstGeom prst="rect">
            <a:avLst/>
          </a:prstGeom>
          <a:ln>
            <a:noFill/>
          </a:ln>
        </p:spPr>
      </p:pic>
      <p:sp>
        <p:nvSpPr>
          <p:cNvPr id="160" name="CustomShape 1"/>
          <p:cNvSpPr/>
          <p:nvPr/>
        </p:nvSpPr>
        <p:spPr>
          <a:xfrm>
            <a:off x="273600" y="123192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Виды поражения действием электрического тока</a:t>
            </a:r>
            <a:endParaRPr b="0" lang="ru-RU" sz="1800" spc="-1" strike="noStrike">
              <a:solidFill>
                <a:srgbClr val="000000"/>
              </a:solidFill>
              <a:uFill>
                <a:solidFill>
                  <a:srgbClr val="ffffff"/>
                </a:solidFill>
              </a:uFill>
              <a:latin typeface="Arial"/>
            </a:endParaRPr>
          </a:p>
        </p:txBody>
      </p:sp>
      <p:sp>
        <p:nvSpPr>
          <p:cNvPr id="161" name="CustomShape 2"/>
          <p:cNvSpPr/>
          <p:nvPr/>
        </p:nvSpPr>
        <p:spPr>
          <a:xfrm>
            <a:off x="273600" y="4309920"/>
            <a:ext cx="2497320" cy="114156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b="0" lang="ru-RU" sz="1600" spc="-1" strike="noStrike">
                <a:solidFill>
                  <a:srgbClr val="1f497d"/>
                </a:solidFill>
                <a:uFill>
                  <a:solidFill>
                    <a:srgbClr val="ffffff"/>
                  </a:solidFill>
                </a:uFill>
                <a:latin typeface="Calibri"/>
                <a:ea typeface="DejaVu Sans"/>
              </a:rPr>
              <a:t>Какие виды поражения действием электрического тока Вы можете себе представить?</a:t>
            </a:r>
            <a:endParaRPr b="0" lang="ru-RU" sz="1800" spc="-1" strike="noStrike">
              <a:solidFill>
                <a:srgbClr val="000000"/>
              </a:solidFill>
              <a:uFill>
                <a:solidFill>
                  <a:srgbClr val="ffffff"/>
                </a:solidFill>
              </a:uFill>
              <a:latin typeface="Arial"/>
            </a:endParaRPr>
          </a:p>
        </p:txBody>
      </p:sp>
      <p:sp>
        <p:nvSpPr>
          <p:cNvPr id="162" name="CustomShape 3"/>
          <p:cNvSpPr/>
          <p:nvPr/>
        </p:nvSpPr>
        <p:spPr>
          <a:xfrm>
            <a:off x="2904120" y="1845000"/>
            <a:ext cx="5997600" cy="208764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b="1" lang="ru-RU" sz="1600" spc="-1" strike="noStrike">
                <a:solidFill>
                  <a:srgbClr val="ff0000"/>
                </a:solidFill>
                <a:uFill>
                  <a:solidFill>
                    <a:srgbClr val="ffffff"/>
                  </a:solidFill>
                </a:uFill>
                <a:latin typeface="Calibri"/>
                <a:ea typeface="DejaVu Sans"/>
              </a:rPr>
              <a:t>Электрические травмы! </a:t>
            </a:r>
            <a:r>
              <a:rPr b="0" lang="ru-RU" sz="1600" spc="-1" strike="noStrike">
                <a:solidFill>
                  <a:srgbClr val="000000"/>
                </a:solidFill>
                <a:uFill>
                  <a:solidFill>
                    <a:srgbClr val="ffffff"/>
                  </a:solidFill>
                </a:uFill>
                <a:latin typeface="Calibri"/>
                <a:ea typeface="DejaVu Sans"/>
              </a:rPr>
              <a:t>Представляют собой четко выраженные местные повреждения тканей организма, вызванные воздействием электрического тока или электрической дуги. Обычно это поражения кожи, реже – других мягких тканей, а также связок и костей. В большинстве случаев электротравмы излечиваются и работоспособность пострадавшего восстанавливается полностью или частично. В отдельных случаях, обычно при тяжелых ожогах, травмы могут привести к гибели. </a:t>
            </a:r>
            <a:endParaRPr b="0" lang="ru-RU" sz="1800" spc="-1" strike="noStrike">
              <a:solidFill>
                <a:srgbClr val="000000"/>
              </a:solidFill>
              <a:uFill>
                <a:solidFill>
                  <a:srgbClr val="ffffff"/>
                </a:solidFill>
              </a:uFill>
              <a:latin typeface="Arial"/>
            </a:endParaRPr>
          </a:p>
        </p:txBody>
      </p:sp>
      <p:pic>
        <p:nvPicPr>
          <p:cNvPr id="163" name="Picture 2" descr=""/>
          <p:cNvPicPr/>
          <p:nvPr/>
        </p:nvPicPr>
        <p:blipFill>
          <a:blip r:embed="rId11"/>
          <a:stretch/>
        </p:blipFill>
        <p:spPr>
          <a:xfrm>
            <a:off x="344160" y="1848600"/>
            <a:ext cx="2140560" cy="2299680"/>
          </a:xfrm>
          <a:prstGeom prst="rect">
            <a:avLst/>
          </a:prstGeom>
          <a:ln>
            <a:noFill/>
          </a:ln>
        </p:spPr>
      </p:pic>
      <p:sp>
        <p:nvSpPr>
          <p:cNvPr id="164" name="CustomShape 4"/>
          <p:cNvSpPr/>
          <p:nvPr/>
        </p:nvSpPr>
        <p:spPr>
          <a:xfrm>
            <a:off x="2888280" y="4077000"/>
            <a:ext cx="5997600" cy="1374120"/>
          </a:xfrm>
          <a:prstGeom prst="rect">
            <a:avLst/>
          </a:prstGeom>
          <a:noFill/>
          <a:ln>
            <a:solidFill>
              <a:schemeClr val="tx1"/>
            </a:solidFill>
          </a:ln>
        </p:spPr>
        <p:style>
          <a:lnRef idx="0"/>
          <a:fillRef idx="0"/>
          <a:effectRef idx="0"/>
          <a:fontRef idx="minor"/>
        </p:style>
        <p:txBody>
          <a:bodyPr lIns="90000" rIns="90000" tIns="45000" bIns="45000"/>
          <a:p>
            <a:pPr>
              <a:lnSpc>
                <a:spcPct val="100000"/>
              </a:lnSpc>
            </a:pPr>
            <a:r>
              <a:rPr b="1" lang="ru-RU" sz="1600" spc="-1" strike="noStrike">
                <a:solidFill>
                  <a:srgbClr val="00b050"/>
                </a:solidFill>
                <a:uFill>
                  <a:solidFill>
                    <a:srgbClr val="ffffff"/>
                  </a:solidFill>
                </a:uFill>
                <a:latin typeface="Calibri"/>
                <a:ea typeface="DejaVu Sans"/>
              </a:rPr>
              <a:t>Электрические удары!</a:t>
            </a:r>
            <a:r>
              <a:rPr b="1" lang="ru-RU" sz="1600" spc="-1" strike="noStrike">
                <a:solidFill>
                  <a:srgbClr val="ff0000"/>
                </a:solidFill>
                <a:uFill>
                  <a:solidFill>
                    <a:srgbClr val="ffffff"/>
                  </a:solidFill>
                </a:uFill>
                <a:latin typeface="Calibri"/>
                <a:ea typeface="DejaVu Sans"/>
              </a:rPr>
              <a:t> </a:t>
            </a:r>
            <a:r>
              <a:rPr b="0" lang="ru-RU" sz="1600" spc="-1" strike="noStrike">
                <a:solidFill>
                  <a:srgbClr val="000000"/>
                </a:solidFill>
                <a:uFill>
                  <a:solidFill>
                    <a:srgbClr val="ffffff"/>
                  </a:solidFill>
                </a:uFill>
                <a:latin typeface="Calibri"/>
                <a:ea typeface="DejaVu Sans"/>
              </a:rPr>
              <a:t>Это возбуждение живых тканей организма проходящим через него электрическим током, сопровождающееся непроизвольным судорожным сокращением мышц. При электрических ударах исход воздействия тока на организм может быть различным, вплоть до смерти.</a:t>
            </a:r>
            <a:endParaRPr b="0" lang="ru-RU" sz="1800" spc="-1" strike="noStrike">
              <a:solidFill>
                <a:srgbClr val="000000"/>
              </a:solidFill>
              <a:uFill>
                <a:solidFill>
                  <a:srgbClr val="ffffff"/>
                </a:solidFill>
              </a:uFill>
              <a:latin typeface="Arial"/>
            </a:endParaRPr>
          </a:p>
        </p:txBody>
      </p:sp>
      <p:pic>
        <p:nvPicPr>
          <p:cNvPr id="165" name="" descr=""/>
          <p:cNvPicPr/>
          <p:nvPr/>
        </p:nvPicPr>
        <p:blipFill>
          <a:blip r:embed="rId12"/>
          <a:stretch/>
        </p:blipFill>
        <p:spPr>
          <a:xfrm>
            <a:off x="360" y="0"/>
            <a:ext cx="360" cy="360"/>
          </a:xfrm>
          <a:prstGeom prst="rect">
            <a:avLst/>
          </a:prstGeom>
          <a:ln>
            <a:noFill/>
          </a:ln>
        </p:spPr>
      </p:pic>
    </p:spTree>
  </p:cSld>
  <p:transition spd="med">
    <p:fade/>
  </p:transition>
  <p:timing>
    <p:tnLst>
      <p:par>
        <p:cTn id="31" dur="indefinite" restart="never" nodeType="tmRoot">
          <p:childTnLst>
            <p:seq>
              <p:cTn id="32" dur="indefinite" nodeType="mainSeq">
                <p:childTnLst>
                  <p:par>
                    <p:cTn id="33" fill="hold">
                      <p:stCondLst>
                        <p:cond delay="indefinite"/>
                      </p:stCondLst>
                      <p:childTnLst>
                        <p:par>
                          <p:cTn id="34" fill="hold">
                            <p:stCondLst>
                              <p:cond delay="0"/>
                            </p:stCondLst>
                            <p:childTnLst>
                              <p:par>
                                <p:cTn id="35" nodeType="clickEffect" fill="hold" presetClass="entr" presetID="2" presetSubtype="4">
                                  <p:stCondLst>
                                    <p:cond delay="0"/>
                                  </p:stCondLst>
                                  <p:childTnLst>
                                    <p:set>
                                      <p:cBhvr>
                                        <p:cTn id="36" dur="1" fill="hold">
                                          <p:stCondLst>
                                            <p:cond delay="0"/>
                                          </p:stCondLst>
                                        </p:cTn>
                                        <p:tgtEl>
                                          <p:spTgt spid="162"/>
                                        </p:tgtEl>
                                        <p:attrNameLst>
                                          <p:attrName>style.visibility</p:attrName>
                                        </p:attrNameLst>
                                      </p:cBhvr>
                                      <p:to>
                                        <p:strVal val="visible"/>
                                      </p:to>
                                    </p:set>
                                    <p:anim calcmode="lin" valueType="num">
                                      <p:cBhvr additive="repl">
                                        <p:cTn id="37" dur="500" fill="hold"/>
                                        <p:tgtEl>
                                          <p:spTgt spid="162"/>
                                        </p:tgtEl>
                                        <p:attrNameLst>
                                          <p:attrName>ppt_x</p:attrName>
                                        </p:attrNameLst>
                                      </p:cBhvr>
                                      <p:tavLst>
                                        <p:tav tm="0">
                                          <p:val>
                                            <p:strVal val="#ppt_x"/>
                                          </p:val>
                                        </p:tav>
                                        <p:tav tm="100000">
                                          <p:val>
                                            <p:strVal val="#ppt_x"/>
                                          </p:val>
                                        </p:tav>
                                      </p:tavLst>
                                    </p:anim>
                                    <p:anim calcmode="lin" valueType="num">
                                      <p:cBhvr additive="repl">
                                        <p:cTn id="38"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2" presetSubtype="4">
                                  <p:stCondLst>
                                    <p:cond delay="0"/>
                                  </p:stCondLst>
                                  <p:childTnLst>
                                    <p:set>
                                      <p:cBhvr>
                                        <p:cTn id="42" dur="1" fill="hold">
                                          <p:stCondLst>
                                            <p:cond delay="0"/>
                                          </p:stCondLst>
                                        </p:cTn>
                                        <p:tgtEl>
                                          <p:spTgt spid="164"/>
                                        </p:tgtEl>
                                        <p:attrNameLst>
                                          <p:attrName>style.visibility</p:attrName>
                                        </p:attrNameLst>
                                      </p:cBhvr>
                                      <p:to>
                                        <p:strVal val="visible"/>
                                      </p:to>
                                    </p:set>
                                    <p:anim calcmode="lin" valueType="num">
                                      <p:cBhvr additive="repl">
                                        <p:cTn id="43" dur="500" fill="hold"/>
                                        <p:tgtEl>
                                          <p:spTgt spid="164"/>
                                        </p:tgtEl>
                                        <p:attrNameLst>
                                          <p:attrName>ppt_x</p:attrName>
                                        </p:attrNameLst>
                                      </p:cBhvr>
                                      <p:tavLst>
                                        <p:tav tm="0">
                                          <p:val>
                                            <p:strVal val="#ppt_x"/>
                                          </p:val>
                                        </p:tav>
                                        <p:tav tm="100000">
                                          <p:val>
                                            <p:strVal val="#ppt_x"/>
                                          </p:val>
                                        </p:tav>
                                      </p:tavLst>
                                    </p:anim>
                                    <p:anim calcmode="lin" valueType="num">
                                      <p:cBhvr additive="repl">
                                        <p:cTn id="44"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Picture 48" descr=""/>
          <p:cNvPicPr/>
          <p:nvPr/>
        </p:nvPicPr>
        <p:blipFill>
          <a:blip r:embed="rId1"/>
          <a:stretch/>
        </p:blipFill>
        <p:spPr>
          <a:xfrm>
            <a:off x="4284000" y="227880"/>
            <a:ext cx="1524600" cy="1003320"/>
          </a:xfrm>
          <a:prstGeom prst="rect">
            <a:avLst/>
          </a:prstGeom>
          <a:ln>
            <a:noFill/>
          </a:ln>
        </p:spPr>
      </p:pic>
      <p:pic>
        <p:nvPicPr>
          <p:cNvPr id="167" name="Picture 54" descr=""/>
          <p:cNvPicPr/>
          <p:nvPr/>
        </p:nvPicPr>
        <p:blipFill>
          <a:blip r:embed="rId2"/>
          <a:stretch/>
        </p:blipFill>
        <p:spPr>
          <a:xfrm>
            <a:off x="274680" y="260640"/>
            <a:ext cx="1303200" cy="950760"/>
          </a:xfrm>
          <a:prstGeom prst="rect">
            <a:avLst/>
          </a:prstGeom>
          <a:ln>
            <a:noFill/>
          </a:ln>
        </p:spPr>
      </p:pic>
      <p:pic>
        <p:nvPicPr>
          <p:cNvPr id="168" name="Picture 57" descr=""/>
          <p:cNvPicPr/>
          <p:nvPr/>
        </p:nvPicPr>
        <p:blipFill>
          <a:blip r:embed="rId3"/>
          <a:stretch/>
        </p:blipFill>
        <p:spPr>
          <a:xfrm>
            <a:off x="7596360" y="232200"/>
            <a:ext cx="1305360" cy="978840"/>
          </a:xfrm>
          <a:prstGeom prst="rect">
            <a:avLst/>
          </a:prstGeom>
          <a:ln>
            <a:noFill/>
          </a:ln>
        </p:spPr>
      </p:pic>
      <p:pic>
        <p:nvPicPr>
          <p:cNvPr id="169" name="Picture 59" descr=""/>
          <p:cNvPicPr/>
          <p:nvPr/>
        </p:nvPicPr>
        <p:blipFill>
          <a:blip r:embed="rId4"/>
          <a:stretch/>
        </p:blipFill>
        <p:spPr>
          <a:xfrm>
            <a:off x="6098040" y="202320"/>
            <a:ext cx="1164960" cy="1028880"/>
          </a:xfrm>
          <a:prstGeom prst="rect">
            <a:avLst/>
          </a:prstGeom>
          <a:ln>
            <a:noFill/>
          </a:ln>
        </p:spPr>
      </p:pic>
      <p:pic>
        <p:nvPicPr>
          <p:cNvPr id="170" name="Picture 60" descr=""/>
          <p:cNvPicPr/>
          <p:nvPr/>
        </p:nvPicPr>
        <p:blipFill>
          <a:blip r:embed="rId5"/>
          <a:stretch/>
        </p:blipFill>
        <p:spPr>
          <a:xfrm>
            <a:off x="1864800" y="172440"/>
            <a:ext cx="2078280" cy="1038600"/>
          </a:xfrm>
          <a:prstGeom prst="rect">
            <a:avLst/>
          </a:prstGeom>
          <a:ln>
            <a:noFill/>
          </a:ln>
        </p:spPr>
      </p:pic>
      <p:pic>
        <p:nvPicPr>
          <p:cNvPr id="171" name="Picture 45" descr=""/>
          <p:cNvPicPr/>
          <p:nvPr/>
        </p:nvPicPr>
        <p:blipFill>
          <a:blip r:embed="rId6"/>
          <a:stretch/>
        </p:blipFill>
        <p:spPr>
          <a:xfrm>
            <a:off x="273600" y="5688720"/>
            <a:ext cx="1780560" cy="1003320"/>
          </a:xfrm>
          <a:prstGeom prst="rect">
            <a:avLst/>
          </a:prstGeom>
          <a:ln>
            <a:noFill/>
          </a:ln>
        </p:spPr>
      </p:pic>
      <p:pic>
        <p:nvPicPr>
          <p:cNvPr id="172" name="Picture 46" descr=""/>
          <p:cNvPicPr/>
          <p:nvPr/>
        </p:nvPicPr>
        <p:blipFill>
          <a:blip r:embed="rId7"/>
          <a:stretch/>
        </p:blipFill>
        <p:spPr>
          <a:xfrm>
            <a:off x="2597040" y="5657400"/>
            <a:ext cx="936360" cy="1003320"/>
          </a:xfrm>
          <a:prstGeom prst="rect">
            <a:avLst/>
          </a:prstGeom>
          <a:ln>
            <a:noFill/>
          </a:ln>
        </p:spPr>
      </p:pic>
      <p:pic>
        <p:nvPicPr>
          <p:cNvPr id="173" name="Picture 49" descr=""/>
          <p:cNvPicPr/>
          <p:nvPr/>
        </p:nvPicPr>
        <p:blipFill>
          <a:blip r:embed="rId8"/>
          <a:stretch/>
        </p:blipFill>
        <p:spPr>
          <a:xfrm>
            <a:off x="5364000" y="5657400"/>
            <a:ext cx="1158480" cy="1003320"/>
          </a:xfrm>
          <a:prstGeom prst="rect">
            <a:avLst/>
          </a:prstGeom>
          <a:ln>
            <a:noFill/>
          </a:ln>
        </p:spPr>
      </p:pic>
      <p:pic>
        <p:nvPicPr>
          <p:cNvPr id="174" name="Picture 50" descr=""/>
          <p:cNvPicPr/>
          <p:nvPr/>
        </p:nvPicPr>
        <p:blipFill>
          <a:blip r:embed="rId9"/>
          <a:stretch/>
        </p:blipFill>
        <p:spPr>
          <a:xfrm>
            <a:off x="6894360" y="5657400"/>
            <a:ext cx="2007720" cy="1003320"/>
          </a:xfrm>
          <a:prstGeom prst="rect">
            <a:avLst/>
          </a:prstGeom>
          <a:ln>
            <a:noFill/>
          </a:ln>
        </p:spPr>
      </p:pic>
      <p:pic>
        <p:nvPicPr>
          <p:cNvPr id="175" name="Picture 61" descr=""/>
          <p:cNvPicPr/>
          <p:nvPr/>
        </p:nvPicPr>
        <p:blipFill>
          <a:blip r:embed="rId10"/>
          <a:stretch/>
        </p:blipFill>
        <p:spPr>
          <a:xfrm>
            <a:off x="3904560" y="5649840"/>
            <a:ext cx="1141560" cy="1010880"/>
          </a:xfrm>
          <a:prstGeom prst="rect">
            <a:avLst/>
          </a:prstGeom>
          <a:ln>
            <a:noFill/>
          </a:ln>
        </p:spPr>
      </p:pic>
      <p:sp>
        <p:nvSpPr>
          <p:cNvPr id="176" name="CustomShape 1"/>
          <p:cNvSpPr/>
          <p:nvPr/>
        </p:nvSpPr>
        <p:spPr>
          <a:xfrm>
            <a:off x="273600" y="118512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Электрические травмы</a:t>
            </a:r>
            <a:endParaRPr b="0" lang="ru-RU" sz="1800" spc="-1" strike="noStrike">
              <a:solidFill>
                <a:srgbClr val="000000"/>
              </a:solidFill>
              <a:uFill>
                <a:solidFill>
                  <a:srgbClr val="ffffff"/>
                </a:solidFill>
              </a:uFill>
              <a:latin typeface="Arial"/>
            </a:endParaRPr>
          </a:p>
        </p:txBody>
      </p:sp>
      <p:graphicFrame>
        <p:nvGraphicFramePr>
          <p:cNvPr id="177" name="Table 2"/>
          <p:cNvGraphicFramePr/>
          <p:nvPr/>
        </p:nvGraphicFramePr>
        <p:xfrm>
          <a:off x="179640" y="1625760"/>
          <a:ext cx="8722440" cy="3196800"/>
        </p:xfrm>
        <a:graphic>
          <a:graphicData uri="http://schemas.openxmlformats.org/drawingml/2006/table">
            <a:tbl>
              <a:tblPr/>
              <a:tblGrid>
                <a:gridCol w="1455840"/>
                <a:gridCol w="5417280"/>
                <a:gridCol w="1849680"/>
              </a:tblGrid>
              <a:tr h="270360">
                <a:tc>
                  <a:txBody>
                    <a:bodyPr/>
                    <a:p>
                      <a:pPr algn="ctr">
                        <a:lnSpc>
                          <a:spcPct val="100000"/>
                        </a:lnSpc>
                      </a:pPr>
                      <a:r>
                        <a:rPr b="1" lang="ru-RU" sz="1400" spc="-1" strike="noStrike">
                          <a:solidFill>
                            <a:srgbClr val="ffffff"/>
                          </a:solidFill>
                          <a:uFill>
                            <a:solidFill>
                              <a:srgbClr val="ffffff"/>
                            </a:solidFill>
                          </a:uFill>
                          <a:latin typeface="Calibri"/>
                        </a:rPr>
                        <a:t>Электротравма</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400" spc="-1" strike="noStrike">
                          <a:solidFill>
                            <a:srgbClr val="ffffff"/>
                          </a:solidFill>
                          <a:uFill>
                            <a:solidFill>
                              <a:srgbClr val="ffffff"/>
                            </a:solidFill>
                          </a:uFill>
                          <a:latin typeface="Calibri"/>
                        </a:rPr>
                        <a:t>Описание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400" spc="-1" strike="noStrike">
                          <a:solidFill>
                            <a:srgbClr val="ffffff"/>
                          </a:solidFill>
                          <a:uFill>
                            <a:solidFill>
                              <a:srgbClr val="ffffff"/>
                            </a:solidFill>
                          </a:uFill>
                          <a:latin typeface="Calibri"/>
                        </a:rPr>
                        <a:t>Иллюстрация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585360">
                <a:tc rowSpan="2">
                  <a:txBody>
                    <a:bodyPr/>
                    <a:p>
                      <a:pPr>
                        <a:lnSpc>
                          <a:spcPct val="100000"/>
                        </a:lnSpc>
                      </a:pPr>
                      <a:r>
                        <a:rPr b="0" lang="ru-RU" sz="1300" spc="-1" strike="noStrike">
                          <a:solidFill>
                            <a:srgbClr val="000000"/>
                          </a:solidFill>
                          <a:uFill>
                            <a:solidFill>
                              <a:srgbClr val="ffffff"/>
                            </a:solidFill>
                          </a:uFill>
                          <a:latin typeface="Calibri"/>
                        </a:rPr>
                        <a:t>Электрический ожог</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300" spc="-1" strike="noStrike" u="sng">
                          <a:solidFill>
                            <a:srgbClr val="000000"/>
                          </a:solidFill>
                          <a:uFill>
                            <a:solidFill>
                              <a:srgbClr val="ffffff"/>
                            </a:solidFill>
                          </a:uFill>
                          <a:latin typeface="Calibri"/>
                        </a:rPr>
                        <a:t>Токовый контактный ожог</a:t>
                      </a:r>
                      <a:r>
                        <a:rPr b="0" lang="ru-RU" sz="1300" spc="-1" strike="noStrike">
                          <a:solidFill>
                            <a:srgbClr val="000000"/>
                          </a:solidFill>
                          <a:uFill>
                            <a:solidFill>
                              <a:srgbClr val="ffffff"/>
                            </a:solidFill>
                          </a:uFill>
                          <a:latin typeface="Calibri"/>
                        </a:rPr>
                        <a:t> обусловлен прохождением тока непосредственно через тело человека в результате контакта человека с токоведущей частью.</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749520">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a:solidFill>
                      <a:srgbClr val="729fcf"/>
                    </a:solidFill>
                  </a:tcPr>
                </a:tc>
              </a:tr>
              <a:tr h="585360">
                <a:tc>
                  <a:txBody>
                    <a:bodyPr/>
                    <a:p>
                      <a:pPr>
                        <a:lnSpc>
                          <a:spcPct val="100000"/>
                        </a:lnSpc>
                      </a:pPr>
                      <a:r>
                        <a:rPr b="0" lang="ru-RU" sz="1300" spc="-1" strike="noStrike">
                          <a:solidFill>
                            <a:srgbClr val="000000"/>
                          </a:solidFill>
                          <a:uFill>
                            <a:solidFill>
                              <a:srgbClr val="ffffff"/>
                            </a:solidFill>
                          </a:uFill>
                          <a:latin typeface="Calibri"/>
                        </a:rPr>
                        <a:t>Электрические знаки (метки)</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300" spc="-1" strike="noStrike" u="sng">
                          <a:solidFill>
                            <a:srgbClr val="000000"/>
                          </a:solidFill>
                          <a:uFill>
                            <a:solidFill>
                              <a:srgbClr val="ffffff"/>
                            </a:solidFill>
                          </a:uFill>
                          <a:latin typeface="Calibri"/>
                        </a:rPr>
                        <a:t>Знаки тока</a:t>
                      </a:r>
                      <a:r>
                        <a:rPr b="0" lang="ru-RU" sz="1300" spc="-1" strike="noStrike">
                          <a:solidFill>
                            <a:srgbClr val="000000"/>
                          </a:solidFill>
                          <a:uFill>
                            <a:solidFill>
                              <a:srgbClr val="ffffff"/>
                            </a:solidFill>
                          </a:uFill>
                          <a:latin typeface="Calibri"/>
                        </a:rPr>
                        <a:t> или </a:t>
                      </a:r>
                      <a:r>
                        <a:rPr b="0" lang="ru-RU" sz="1300" spc="-1" strike="noStrike" u="sng">
                          <a:solidFill>
                            <a:srgbClr val="000000"/>
                          </a:solidFill>
                          <a:uFill>
                            <a:solidFill>
                              <a:srgbClr val="ffffff"/>
                            </a:solidFill>
                          </a:uFill>
                          <a:latin typeface="Calibri"/>
                        </a:rPr>
                        <a:t>электрические метки </a:t>
                      </a:r>
                      <a:r>
                        <a:rPr b="0" lang="ru-RU" sz="1300" spc="-1" strike="noStrike">
                          <a:solidFill>
                            <a:srgbClr val="000000"/>
                          </a:solidFill>
                          <a:uFill>
                            <a:solidFill>
                              <a:srgbClr val="ffffff"/>
                            </a:solidFill>
                          </a:uFill>
                          <a:latin typeface="Calibri"/>
                        </a:rPr>
                        <a:t>представляют собой четко очерченные пятна серого или бледно-желтого цвета на поверхности кожи человека.</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20840">
                <a:tc>
                  <a:txBody>
                    <a:bodyPr/>
                    <a:p>
                      <a:pPr>
                        <a:lnSpc>
                          <a:spcPct val="100000"/>
                        </a:lnSpc>
                      </a:pPr>
                      <a:r>
                        <a:rPr b="0" lang="ru-RU" sz="1300" spc="-1" strike="noStrike">
                          <a:solidFill>
                            <a:srgbClr val="000000"/>
                          </a:solidFill>
                          <a:uFill>
                            <a:solidFill>
                              <a:srgbClr val="ffffff"/>
                            </a:solidFill>
                          </a:uFill>
                          <a:latin typeface="Calibri"/>
                        </a:rPr>
                        <a:t>Металлизация кожи</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300" spc="-1" strike="noStrike">
                          <a:solidFill>
                            <a:srgbClr val="000000"/>
                          </a:solidFill>
                          <a:uFill>
                            <a:solidFill>
                              <a:srgbClr val="ffffff"/>
                            </a:solidFill>
                          </a:uFill>
                          <a:latin typeface="Calibri"/>
                        </a:rPr>
                        <a:t>Проникновение в верхние слои кожи мельчайших частичек металла, расплавившегося под действием электрической дуги</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85360">
                <a:tc>
                  <a:txBody>
                    <a:bodyPr/>
                    <a:p>
                      <a:pPr>
                        <a:lnSpc>
                          <a:spcPct val="100000"/>
                        </a:lnSpc>
                      </a:pPr>
                      <a:r>
                        <a:rPr b="0" lang="ru-RU" sz="1300" spc="-1" strike="noStrike">
                          <a:solidFill>
                            <a:srgbClr val="000000"/>
                          </a:solidFill>
                          <a:uFill>
                            <a:solidFill>
                              <a:srgbClr val="ffffff"/>
                            </a:solidFill>
                          </a:uFill>
                          <a:latin typeface="Calibri"/>
                        </a:rPr>
                        <a:t>Механические повреждения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300" spc="-1" strike="noStrike">
                          <a:solidFill>
                            <a:srgbClr val="000000"/>
                          </a:solidFill>
                          <a:uFill>
                            <a:solidFill>
                              <a:srgbClr val="ffffff"/>
                            </a:solidFill>
                          </a:uFill>
                          <a:latin typeface="Calibri"/>
                        </a:rPr>
                        <a:t>Возникают в результате резких непроизвольных судорожных сокращений мышц под действием тока. Могут произойти разрывы кожи, кровеносных сосудов и нервной ткани, вывихи суставов и даже переломы костей.</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pic>
        <p:nvPicPr>
          <p:cNvPr id="178" name="Picture 8" descr=""/>
          <p:cNvPicPr/>
          <p:nvPr/>
        </p:nvPicPr>
        <p:blipFill>
          <a:blip r:embed="rId11"/>
          <a:stretch/>
        </p:blipFill>
        <p:spPr>
          <a:xfrm>
            <a:off x="7633440" y="1989000"/>
            <a:ext cx="652320" cy="687240"/>
          </a:xfrm>
          <a:prstGeom prst="rect">
            <a:avLst/>
          </a:prstGeom>
          <a:ln>
            <a:noFill/>
          </a:ln>
        </p:spPr>
      </p:pic>
      <p:pic>
        <p:nvPicPr>
          <p:cNvPr id="179" name="Picture 14" descr=""/>
          <p:cNvPicPr/>
          <p:nvPr/>
        </p:nvPicPr>
        <p:blipFill>
          <a:blip r:embed="rId12"/>
          <a:stretch/>
        </p:blipFill>
        <p:spPr>
          <a:xfrm>
            <a:off x="7281000" y="2707560"/>
            <a:ext cx="1357200" cy="935280"/>
          </a:xfrm>
          <a:prstGeom prst="rect">
            <a:avLst/>
          </a:prstGeom>
          <a:ln>
            <a:noFill/>
          </a:ln>
        </p:spPr>
      </p:pic>
      <p:pic>
        <p:nvPicPr>
          <p:cNvPr id="180" name="Picture 18" descr=""/>
          <p:cNvPicPr/>
          <p:nvPr/>
        </p:nvPicPr>
        <p:blipFill>
          <a:blip r:embed="rId13"/>
          <a:stretch/>
        </p:blipFill>
        <p:spPr>
          <a:xfrm>
            <a:off x="7466760" y="4495320"/>
            <a:ext cx="1075320" cy="485280"/>
          </a:xfrm>
          <a:prstGeom prst="rect">
            <a:avLst/>
          </a:prstGeom>
          <a:ln>
            <a:noFill/>
          </a:ln>
        </p:spPr>
      </p:pic>
      <p:pic>
        <p:nvPicPr>
          <p:cNvPr id="181" name="Picture 19" descr=""/>
          <p:cNvPicPr/>
          <p:nvPr/>
        </p:nvPicPr>
        <p:blipFill>
          <a:blip r:embed="rId14"/>
          <a:stretch/>
        </p:blipFill>
        <p:spPr>
          <a:xfrm>
            <a:off x="7519320" y="3789000"/>
            <a:ext cx="969840" cy="647280"/>
          </a:xfrm>
          <a:prstGeom prst="rect">
            <a:avLst/>
          </a:prstGeom>
          <a:ln>
            <a:noFill/>
          </a:ln>
        </p:spPr>
      </p:pic>
      <p:pic>
        <p:nvPicPr>
          <p:cNvPr id="182" name="" descr=""/>
          <p:cNvPicPr/>
          <p:nvPr/>
        </p:nvPicPr>
        <p:blipFill>
          <a:blip r:embed="rId15"/>
          <a:stretch/>
        </p:blipFill>
        <p:spPr>
          <a:xfrm>
            <a:off x="360" y="0"/>
            <a:ext cx="360" cy="360"/>
          </a:xfrm>
          <a:prstGeom prst="rect">
            <a:avLst/>
          </a:prstGeom>
          <a:ln>
            <a:noFill/>
          </a:ln>
        </p:spPr>
      </p:pic>
    </p:spTree>
  </p:cSld>
  <p:transition spd="med">
    <p:fade/>
  </p:transition>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3" name="Picture 48" descr=""/>
          <p:cNvPicPr/>
          <p:nvPr/>
        </p:nvPicPr>
        <p:blipFill>
          <a:blip r:embed="rId1"/>
          <a:stretch/>
        </p:blipFill>
        <p:spPr>
          <a:xfrm>
            <a:off x="4284000" y="227880"/>
            <a:ext cx="1524600" cy="1003320"/>
          </a:xfrm>
          <a:prstGeom prst="rect">
            <a:avLst/>
          </a:prstGeom>
          <a:ln>
            <a:noFill/>
          </a:ln>
        </p:spPr>
      </p:pic>
      <p:pic>
        <p:nvPicPr>
          <p:cNvPr id="184" name="Picture 54" descr=""/>
          <p:cNvPicPr/>
          <p:nvPr/>
        </p:nvPicPr>
        <p:blipFill>
          <a:blip r:embed="rId2"/>
          <a:stretch/>
        </p:blipFill>
        <p:spPr>
          <a:xfrm>
            <a:off x="274680" y="260640"/>
            <a:ext cx="1303200" cy="950760"/>
          </a:xfrm>
          <a:prstGeom prst="rect">
            <a:avLst/>
          </a:prstGeom>
          <a:ln>
            <a:noFill/>
          </a:ln>
        </p:spPr>
      </p:pic>
      <p:pic>
        <p:nvPicPr>
          <p:cNvPr id="185" name="Picture 57" descr=""/>
          <p:cNvPicPr/>
          <p:nvPr/>
        </p:nvPicPr>
        <p:blipFill>
          <a:blip r:embed="rId3"/>
          <a:stretch/>
        </p:blipFill>
        <p:spPr>
          <a:xfrm>
            <a:off x="7596360" y="232200"/>
            <a:ext cx="1305360" cy="978840"/>
          </a:xfrm>
          <a:prstGeom prst="rect">
            <a:avLst/>
          </a:prstGeom>
          <a:ln>
            <a:noFill/>
          </a:ln>
        </p:spPr>
      </p:pic>
      <p:pic>
        <p:nvPicPr>
          <p:cNvPr id="186" name="Picture 59" descr=""/>
          <p:cNvPicPr/>
          <p:nvPr/>
        </p:nvPicPr>
        <p:blipFill>
          <a:blip r:embed="rId4"/>
          <a:stretch/>
        </p:blipFill>
        <p:spPr>
          <a:xfrm>
            <a:off x="6098040" y="202320"/>
            <a:ext cx="1164960" cy="1028880"/>
          </a:xfrm>
          <a:prstGeom prst="rect">
            <a:avLst/>
          </a:prstGeom>
          <a:ln>
            <a:noFill/>
          </a:ln>
        </p:spPr>
      </p:pic>
      <p:pic>
        <p:nvPicPr>
          <p:cNvPr id="187" name="Picture 60" descr=""/>
          <p:cNvPicPr/>
          <p:nvPr/>
        </p:nvPicPr>
        <p:blipFill>
          <a:blip r:embed="rId5"/>
          <a:stretch/>
        </p:blipFill>
        <p:spPr>
          <a:xfrm>
            <a:off x="1864800" y="172440"/>
            <a:ext cx="2078280" cy="1038600"/>
          </a:xfrm>
          <a:prstGeom prst="rect">
            <a:avLst/>
          </a:prstGeom>
          <a:ln>
            <a:noFill/>
          </a:ln>
        </p:spPr>
      </p:pic>
      <p:pic>
        <p:nvPicPr>
          <p:cNvPr id="188" name="Picture 45" descr=""/>
          <p:cNvPicPr/>
          <p:nvPr/>
        </p:nvPicPr>
        <p:blipFill>
          <a:blip r:embed="rId6"/>
          <a:stretch/>
        </p:blipFill>
        <p:spPr>
          <a:xfrm>
            <a:off x="273600" y="5688720"/>
            <a:ext cx="1780560" cy="1003320"/>
          </a:xfrm>
          <a:prstGeom prst="rect">
            <a:avLst/>
          </a:prstGeom>
          <a:ln>
            <a:noFill/>
          </a:ln>
        </p:spPr>
      </p:pic>
      <p:pic>
        <p:nvPicPr>
          <p:cNvPr id="189" name="Picture 46" descr=""/>
          <p:cNvPicPr/>
          <p:nvPr/>
        </p:nvPicPr>
        <p:blipFill>
          <a:blip r:embed="rId7"/>
          <a:stretch/>
        </p:blipFill>
        <p:spPr>
          <a:xfrm>
            <a:off x="2597040" y="5657400"/>
            <a:ext cx="936360" cy="1003320"/>
          </a:xfrm>
          <a:prstGeom prst="rect">
            <a:avLst/>
          </a:prstGeom>
          <a:ln>
            <a:noFill/>
          </a:ln>
        </p:spPr>
      </p:pic>
      <p:pic>
        <p:nvPicPr>
          <p:cNvPr id="190" name="Picture 49" descr=""/>
          <p:cNvPicPr/>
          <p:nvPr/>
        </p:nvPicPr>
        <p:blipFill>
          <a:blip r:embed="rId8"/>
          <a:stretch/>
        </p:blipFill>
        <p:spPr>
          <a:xfrm>
            <a:off x="5364000" y="5657400"/>
            <a:ext cx="1158480" cy="1003320"/>
          </a:xfrm>
          <a:prstGeom prst="rect">
            <a:avLst/>
          </a:prstGeom>
          <a:ln>
            <a:noFill/>
          </a:ln>
        </p:spPr>
      </p:pic>
      <p:pic>
        <p:nvPicPr>
          <p:cNvPr id="191" name="Picture 50" descr=""/>
          <p:cNvPicPr/>
          <p:nvPr/>
        </p:nvPicPr>
        <p:blipFill>
          <a:blip r:embed="rId9"/>
          <a:stretch/>
        </p:blipFill>
        <p:spPr>
          <a:xfrm>
            <a:off x="6894360" y="5657400"/>
            <a:ext cx="2007720" cy="1003320"/>
          </a:xfrm>
          <a:prstGeom prst="rect">
            <a:avLst/>
          </a:prstGeom>
          <a:ln>
            <a:noFill/>
          </a:ln>
        </p:spPr>
      </p:pic>
      <p:pic>
        <p:nvPicPr>
          <p:cNvPr id="192" name="Picture 61" descr=""/>
          <p:cNvPicPr/>
          <p:nvPr/>
        </p:nvPicPr>
        <p:blipFill>
          <a:blip r:embed="rId10"/>
          <a:stretch/>
        </p:blipFill>
        <p:spPr>
          <a:xfrm>
            <a:off x="3904560" y="5649840"/>
            <a:ext cx="1141560" cy="1010880"/>
          </a:xfrm>
          <a:prstGeom prst="rect">
            <a:avLst/>
          </a:prstGeom>
          <a:ln>
            <a:noFill/>
          </a:ln>
        </p:spPr>
      </p:pic>
      <p:sp>
        <p:nvSpPr>
          <p:cNvPr id="193" name="CustomShape 1"/>
          <p:cNvSpPr/>
          <p:nvPr/>
        </p:nvSpPr>
        <p:spPr>
          <a:xfrm>
            <a:off x="273600" y="1185120"/>
            <a:ext cx="8628120" cy="439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2400" spc="-1" strike="noStrike">
                <a:solidFill>
                  <a:srgbClr val="1f497d"/>
                </a:solidFill>
                <a:uFill>
                  <a:solidFill>
                    <a:srgbClr val="ffffff"/>
                  </a:solidFill>
                </a:uFill>
                <a:latin typeface="Calibri"/>
                <a:ea typeface="DejaVu Sans"/>
              </a:rPr>
              <a:t>Электрические травмы</a:t>
            </a:r>
            <a:endParaRPr b="0" lang="ru-RU" sz="1800" spc="-1" strike="noStrike">
              <a:solidFill>
                <a:srgbClr val="000000"/>
              </a:solidFill>
              <a:uFill>
                <a:solidFill>
                  <a:srgbClr val="ffffff"/>
                </a:solidFill>
              </a:uFill>
              <a:latin typeface="Arial"/>
            </a:endParaRPr>
          </a:p>
        </p:txBody>
      </p:sp>
      <p:graphicFrame>
        <p:nvGraphicFramePr>
          <p:cNvPr id="194" name="Table 2"/>
          <p:cNvGraphicFramePr/>
          <p:nvPr/>
        </p:nvGraphicFramePr>
        <p:xfrm>
          <a:off x="179640" y="1625760"/>
          <a:ext cx="8722440" cy="2848680"/>
        </p:xfrm>
        <a:graphic>
          <a:graphicData uri="http://schemas.openxmlformats.org/drawingml/2006/table">
            <a:tbl>
              <a:tblPr/>
              <a:tblGrid>
                <a:gridCol w="1584000"/>
                <a:gridCol w="5289120"/>
                <a:gridCol w="1849680"/>
              </a:tblGrid>
              <a:tr h="270360">
                <a:tc>
                  <a:txBody>
                    <a:bodyPr/>
                    <a:p>
                      <a:pPr algn="ctr">
                        <a:lnSpc>
                          <a:spcPct val="100000"/>
                        </a:lnSpc>
                      </a:pPr>
                      <a:r>
                        <a:rPr b="1" lang="ru-RU" sz="1400" spc="-1" strike="noStrike">
                          <a:solidFill>
                            <a:srgbClr val="ffffff"/>
                          </a:solidFill>
                          <a:uFill>
                            <a:solidFill>
                              <a:srgbClr val="ffffff"/>
                            </a:solidFill>
                          </a:uFill>
                          <a:latin typeface="Calibri"/>
                        </a:rPr>
                        <a:t>Электротравма</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400" spc="-1" strike="noStrike">
                          <a:solidFill>
                            <a:srgbClr val="ffffff"/>
                          </a:solidFill>
                          <a:uFill>
                            <a:solidFill>
                              <a:srgbClr val="ffffff"/>
                            </a:solidFill>
                          </a:uFill>
                          <a:latin typeface="Calibri"/>
                        </a:rPr>
                        <a:t>Описание</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gn="ctr">
                        <a:lnSpc>
                          <a:spcPct val="100000"/>
                        </a:lnSpc>
                      </a:pPr>
                      <a:r>
                        <a:rPr b="1" lang="ru-RU" sz="1400" spc="-1" strike="noStrike">
                          <a:solidFill>
                            <a:srgbClr val="ffffff"/>
                          </a:solidFill>
                          <a:uFill>
                            <a:solidFill>
                              <a:srgbClr val="ffffff"/>
                            </a:solidFill>
                          </a:uFill>
                          <a:latin typeface="Calibri"/>
                        </a:rPr>
                        <a:t>Иллюстрация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932760">
                <a:tc>
                  <a:txBody>
                    <a:bodyPr/>
                    <a:p>
                      <a:pPr>
                        <a:lnSpc>
                          <a:spcPct val="100000"/>
                        </a:lnSpc>
                      </a:pPr>
                      <a:r>
                        <a:rPr b="0" lang="ru-RU" sz="1300" spc="-1" strike="noStrike">
                          <a:solidFill>
                            <a:srgbClr val="000000"/>
                          </a:solidFill>
                          <a:uFill>
                            <a:solidFill>
                              <a:srgbClr val="ffffff"/>
                            </a:solidFill>
                          </a:uFill>
                          <a:latin typeface="Calibri"/>
                        </a:rPr>
                        <a:t>Электроофтальмия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300" spc="-1" strike="noStrike">
                          <a:solidFill>
                            <a:srgbClr val="000000"/>
                          </a:solidFill>
                          <a:uFill>
                            <a:solidFill>
                              <a:srgbClr val="ffffff"/>
                            </a:solidFill>
                          </a:uFill>
                          <a:latin typeface="Calibri"/>
                        </a:rPr>
                        <a:t>Поражение органов зрения. Воспаление глаз в результате воздействия ультрафиолетовых лучей (сварка и т.п.)</a:t>
                      </a: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p>
                      <a:pPr>
                        <a:lnSpc>
                          <a:spcPct val="100000"/>
                        </a:lnSpc>
                      </a:pP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43440">
                <a:tc>
                  <a:txBody>
                    <a:bodyPr/>
                    <a:p>
                      <a:pPr>
                        <a:lnSpc>
                          <a:spcPct val="100000"/>
                        </a:lnSpc>
                      </a:pPr>
                      <a:r>
                        <a:rPr b="0" lang="ru-RU" sz="1300" spc="-1" strike="noStrike">
                          <a:solidFill>
                            <a:srgbClr val="000000"/>
                          </a:solidFill>
                          <a:uFill>
                            <a:solidFill>
                              <a:srgbClr val="ffffff"/>
                            </a:solidFill>
                          </a:uFill>
                          <a:latin typeface="Calibri"/>
                        </a:rPr>
                        <a:t>Электрический удар</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ru-RU" sz="1300" spc="-1" strike="noStrike">
                          <a:solidFill>
                            <a:srgbClr val="000000"/>
                          </a:solidFill>
                          <a:uFill>
                            <a:solidFill>
                              <a:srgbClr val="ffffff"/>
                            </a:solidFill>
                          </a:uFill>
                          <a:latin typeface="Calibri"/>
                        </a:rPr>
                        <a:t>Возбуждение живых тканей организма током, сопровождающееся непроизвольным судорожным сокращением мышц (4 степени):</a:t>
                      </a:r>
                      <a:endParaRPr b="0" lang="ru-RU" sz="1800" spc="-1" strike="noStrike">
                        <a:solidFill>
                          <a:srgbClr val="000000"/>
                        </a:solidFill>
                        <a:uFill>
                          <a:solidFill>
                            <a:srgbClr val="ffffff"/>
                          </a:solidFill>
                        </a:uFill>
                        <a:latin typeface="Arial"/>
                      </a:endParaRPr>
                    </a:p>
                    <a:p>
                      <a:pPr>
                        <a:lnSpc>
                          <a:spcPct val="100000"/>
                        </a:lnSpc>
                      </a:pPr>
                      <a:r>
                        <a:rPr b="0" lang="ru-RU" sz="1300" spc="-1" strike="noStrike">
                          <a:solidFill>
                            <a:srgbClr val="000000"/>
                          </a:solidFill>
                          <a:uFill>
                            <a:solidFill>
                              <a:srgbClr val="ffffff"/>
                            </a:solidFill>
                          </a:uFill>
                          <a:latin typeface="Calibri"/>
                        </a:rPr>
                        <a:t>- судорожное сокращение мышц без потери сознания;</a:t>
                      </a:r>
                      <a:endParaRPr b="0" lang="ru-RU" sz="1800" spc="-1" strike="noStrike">
                        <a:solidFill>
                          <a:srgbClr val="000000"/>
                        </a:solidFill>
                        <a:uFill>
                          <a:solidFill>
                            <a:srgbClr val="ffffff"/>
                          </a:solidFill>
                        </a:uFill>
                        <a:latin typeface="Arial"/>
                      </a:endParaRPr>
                    </a:p>
                    <a:p>
                      <a:pPr>
                        <a:lnSpc>
                          <a:spcPct val="100000"/>
                        </a:lnSpc>
                      </a:pPr>
                      <a:r>
                        <a:rPr b="0" lang="ru-RU" sz="1300" spc="-1" strike="noStrike">
                          <a:solidFill>
                            <a:srgbClr val="000000"/>
                          </a:solidFill>
                          <a:uFill>
                            <a:solidFill>
                              <a:srgbClr val="ffffff"/>
                            </a:solidFill>
                          </a:uFill>
                          <a:latin typeface="Calibri"/>
                        </a:rPr>
                        <a:t>- судорожное  сокращение мышц с потерей сознания;</a:t>
                      </a:r>
                      <a:endParaRPr b="0" lang="ru-RU" sz="1800" spc="-1" strike="noStrike">
                        <a:solidFill>
                          <a:srgbClr val="000000"/>
                        </a:solidFill>
                        <a:uFill>
                          <a:solidFill>
                            <a:srgbClr val="ffffff"/>
                          </a:solidFill>
                        </a:uFill>
                        <a:latin typeface="Arial"/>
                      </a:endParaRPr>
                    </a:p>
                    <a:p>
                      <a:pPr>
                        <a:lnSpc>
                          <a:spcPct val="100000"/>
                        </a:lnSpc>
                      </a:pPr>
                      <a:r>
                        <a:rPr b="0" lang="ru-RU" sz="1300" spc="-1" strike="noStrike">
                          <a:solidFill>
                            <a:srgbClr val="000000"/>
                          </a:solidFill>
                          <a:uFill>
                            <a:solidFill>
                              <a:srgbClr val="ffffff"/>
                            </a:solidFill>
                          </a:uFill>
                          <a:latin typeface="Calibri"/>
                        </a:rPr>
                        <a:t>- потеря сознания с нарушением дыхания или сердечной деятельности;</a:t>
                      </a:r>
                      <a:endParaRPr b="0" lang="ru-RU" sz="1800" spc="-1" strike="noStrike">
                        <a:solidFill>
                          <a:srgbClr val="000000"/>
                        </a:solidFill>
                        <a:uFill>
                          <a:solidFill>
                            <a:srgbClr val="ffffff"/>
                          </a:solidFill>
                        </a:uFill>
                        <a:latin typeface="Arial"/>
                      </a:endParaRPr>
                    </a:p>
                    <a:p>
                      <a:pPr>
                        <a:lnSpc>
                          <a:spcPct val="100000"/>
                        </a:lnSpc>
                      </a:pPr>
                      <a:r>
                        <a:rPr b="0" lang="ru-RU" sz="1300" spc="-1" strike="noStrike">
                          <a:solidFill>
                            <a:srgbClr val="000000"/>
                          </a:solidFill>
                          <a:uFill>
                            <a:solidFill>
                              <a:srgbClr val="ffffff"/>
                            </a:solidFill>
                          </a:uFill>
                          <a:latin typeface="Calibri"/>
                        </a:rPr>
                        <a:t>- состояние клинической смерти в результате фибрилляции сердца или асфиксии (удушья).</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85360">
                <a:tc>
                  <a:txBody>
                    <a:bodyPr/>
                    <a:p>
                      <a:pPr>
                        <a:lnSpc>
                          <a:spcPct val="100000"/>
                        </a:lnSpc>
                      </a:pPr>
                      <a:r>
                        <a:rPr b="0" lang="ru-RU" sz="1300" spc="-1" strike="noStrike">
                          <a:solidFill>
                            <a:srgbClr val="000000"/>
                          </a:solidFill>
                          <a:uFill>
                            <a:solidFill>
                              <a:srgbClr val="ffffff"/>
                            </a:solidFill>
                          </a:uFill>
                          <a:latin typeface="Calibri"/>
                        </a:rPr>
                        <a:t>Электрический шок</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ru-RU" sz="1300" spc="-1" strike="noStrike">
                          <a:solidFill>
                            <a:srgbClr val="000000"/>
                          </a:solidFill>
                          <a:uFill>
                            <a:solidFill>
                              <a:srgbClr val="ffffff"/>
                            </a:solidFill>
                          </a:uFill>
                          <a:latin typeface="Calibri"/>
                        </a:rPr>
                        <a:t>Своеобразная тяжелая неврорефлекторная реакция организма, сопровождающаяся серьезными расстройствами кровообращения, дыхания, обмена веществ и т.п.</a:t>
                      </a:r>
                      <a:endParaRPr b="0" lang="ru-RU"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pic>
        <p:nvPicPr>
          <p:cNvPr id="195" name="Picture 8" descr=""/>
          <p:cNvPicPr/>
          <p:nvPr/>
        </p:nvPicPr>
        <p:blipFill>
          <a:blip r:embed="rId11"/>
          <a:stretch/>
        </p:blipFill>
        <p:spPr>
          <a:xfrm>
            <a:off x="7596360" y="1980720"/>
            <a:ext cx="712440" cy="797400"/>
          </a:xfrm>
          <a:prstGeom prst="rect">
            <a:avLst/>
          </a:prstGeom>
          <a:ln>
            <a:noFill/>
          </a:ln>
        </p:spPr>
      </p:pic>
      <p:pic>
        <p:nvPicPr>
          <p:cNvPr id="196" name="" descr=""/>
          <p:cNvPicPr/>
          <p:nvPr/>
        </p:nvPicPr>
        <p:blipFill>
          <a:blip r:embed="rId12"/>
          <a:stretch/>
        </p:blipFill>
        <p:spPr>
          <a:xfrm>
            <a:off x="360" y="0"/>
            <a:ext cx="360" cy="360"/>
          </a:xfrm>
          <a:prstGeom prst="rect">
            <a:avLst/>
          </a:prstGeom>
          <a:ln>
            <a:noFill/>
          </a:ln>
        </p:spPr>
      </p:pic>
    </p:spTree>
  </p:cSld>
  <p:transition spd="med">
    <p:fade/>
  </p:transition>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1731</TotalTime>
  <Application>LibreOffice/5.2.2.2$Linux_x86 LibreOffice_project/8f96e87c890bf8fa77463cd4b640a2312823f3ad</Application>
  <Words>2765</Words>
  <Paragraphs>238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2017-01-17T12:02:38Z</dcterms:created>
  <dc:creator>Alexey Lychko</dc:creator>
  <dc:description/>
  <dc:language>ru-RU</dc:language>
  <cp:lastModifiedBy/>
  <cp:lastPrinted>2017-03-12T17:33:29Z</cp:lastPrinted>
  <dcterms:modified xsi:type="dcterms:W3CDTF">2017-09-12T10:21:20Z</dcterms:modified>
  <cp:revision>200</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19</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