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5" r:id="rId8"/>
    <p:sldId id="264" r:id="rId9"/>
    <p:sldId id="266" r:id="rId10"/>
    <p:sldId id="267" r:id="rId11"/>
    <p:sldId id="273" r:id="rId12"/>
    <p:sldId id="272" r:id="rId13"/>
    <p:sldId id="274" r:id="rId14"/>
    <p:sldId id="270" r:id="rId15"/>
    <p:sldId id="275" r:id="rId16"/>
    <p:sldId id="276" r:id="rId17"/>
    <p:sldId id="277" r:id="rId18"/>
    <p:sldId id="278" r:id="rId19"/>
    <p:sldId id="279" r:id="rId20"/>
    <p:sldId id="28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6CA4-D076-41F4-93C8-D51563D94EF5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3B35-2892-467A-9D4E-66146ABC67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7000">
        <p14:glitter pattern="hexagon"/>
      </p:transition>
    </mc:Choice>
    <mc:Fallback>
      <p:transition spd="slow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6CA4-D076-41F4-93C8-D51563D94EF5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3B35-2892-467A-9D4E-66146ABC67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7000">
        <p14:glitter pattern="hexagon"/>
      </p:transition>
    </mc:Choice>
    <mc:Fallback>
      <p:transition spd="slow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6CA4-D076-41F4-93C8-D51563D94EF5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3B35-2892-467A-9D4E-66146ABC67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7000">
        <p14:glitter pattern="hexagon"/>
      </p:transition>
    </mc:Choice>
    <mc:Fallback>
      <p:transition spd="slow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6CA4-D076-41F4-93C8-D51563D94EF5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3B35-2892-467A-9D4E-66146ABC67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7000">
        <p14:glitter pattern="hexagon"/>
      </p:transition>
    </mc:Choice>
    <mc:Fallback>
      <p:transition spd="slow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6CA4-D076-41F4-93C8-D51563D94EF5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3B35-2892-467A-9D4E-66146ABC67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7000">
        <p14:glitter pattern="hexagon"/>
      </p:transition>
    </mc:Choice>
    <mc:Fallback>
      <p:transition spd="slow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6CA4-D076-41F4-93C8-D51563D94EF5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3B35-2892-467A-9D4E-66146ABC67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7000">
        <p14:glitter pattern="hexagon"/>
      </p:transition>
    </mc:Choice>
    <mc:Fallback>
      <p:transition spd="slow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6CA4-D076-41F4-93C8-D51563D94EF5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3B35-2892-467A-9D4E-66146ABC67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7000">
        <p14:glitter pattern="hexagon"/>
      </p:transition>
    </mc:Choice>
    <mc:Fallback>
      <p:transition spd="slow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6CA4-D076-41F4-93C8-D51563D94EF5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3B35-2892-467A-9D4E-66146ABC67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7000">
        <p14:glitter pattern="hexagon"/>
      </p:transition>
    </mc:Choice>
    <mc:Fallback>
      <p:transition spd="slow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6CA4-D076-41F4-93C8-D51563D94EF5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3B35-2892-467A-9D4E-66146ABC67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7000">
        <p14:glitter pattern="hexagon"/>
      </p:transition>
    </mc:Choice>
    <mc:Fallback>
      <p:transition spd="slow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6CA4-D076-41F4-93C8-D51563D94EF5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3B35-2892-467A-9D4E-66146ABC67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7000">
        <p14:glitter pattern="hexagon"/>
      </p:transition>
    </mc:Choice>
    <mc:Fallback>
      <p:transition spd="slow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6CA4-D076-41F4-93C8-D51563D94EF5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3B35-2892-467A-9D4E-66146ABC67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7000">
        <p14:glitter pattern="hexagon"/>
      </p:transition>
    </mc:Choice>
    <mc:Fallback>
      <p:transition spd="slow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1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C6CA4-D076-41F4-93C8-D51563D94EF5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23B35-2892-467A-9D4E-66146ABC673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900" advClick="0" advTm="7000">
        <p14:glitter pattern="hexagon"/>
      </p:transition>
    </mc:Choice>
    <mc:Fallback>
      <p:transition spd="slow" advClick="0" advTm="7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2911" y="1844824"/>
            <a:ext cx="7772400" cy="1224003"/>
          </a:xfrm>
        </p:spPr>
        <p:txBody>
          <a:bodyPr>
            <a:normAutofit fontScale="90000"/>
          </a:bodyPr>
          <a:lstStyle/>
          <a:p>
            <a:r>
              <a:rPr lang="ru-RU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«ЭКСПЕРИМЕНТИРУЕМ ВМЕСТЕ С ДЕТЬМИ»</a:t>
            </a:r>
            <a:endParaRPr lang="ru-RU" sz="5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6982" y="4802852"/>
            <a:ext cx="5037832" cy="1023383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Воспитатель: Гофман И. В.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Песочница, Игрушки, Пляж, Играть, Ведро, Лопата, Дет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53178" y="3730226"/>
            <a:ext cx="5072066" cy="3127774"/>
          </a:xfrm>
          <a:prstGeom prst="rect">
            <a:avLst/>
          </a:prstGeom>
          <a:noFill/>
        </p:spPr>
      </p:pic>
      <p:pic>
        <p:nvPicPr>
          <p:cNvPr id="12292" name="Picture 4" descr="Вопросительный Знак, Концепция, Уайт, Войдите, Символ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402981">
            <a:off x="497329" y="97487"/>
            <a:ext cx="665967" cy="844184"/>
          </a:xfrm>
          <a:prstGeom prst="rect">
            <a:avLst/>
          </a:prstGeom>
          <a:noFill/>
        </p:spPr>
      </p:pic>
      <p:pic>
        <p:nvPicPr>
          <p:cNvPr id="6" name="Picture 4" descr="Вопросительный Знак, Концепция, Уайт, Войдите, Символ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789712">
            <a:off x="253276" y="1816264"/>
            <a:ext cx="695260" cy="881315"/>
          </a:xfrm>
          <a:prstGeom prst="rect">
            <a:avLst/>
          </a:prstGeom>
          <a:noFill/>
        </p:spPr>
      </p:pic>
      <p:pic>
        <p:nvPicPr>
          <p:cNvPr id="7" name="Picture 4" descr="Вопросительный Знак, Концепция, Уайт, Войдите, Символ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402981">
            <a:off x="374463" y="3397528"/>
            <a:ext cx="761039" cy="964697"/>
          </a:xfrm>
          <a:prstGeom prst="rect">
            <a:avLst/>
          </a:prstGeom>
          <a:noFill/>
        </p:spPr>
      </p:pic>
      <p:pic>
        <p:nvPicPr>
          <p:cNvPr id="8" name="Picture 4" descr="Вопросительный Знак, Концепция, Уайт, Войдите, Символ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789712">
            <a:off x="174376" y="4829902"/>
            <a:ext cx="695260" cy="881315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122911" y="116632"/>
            <a:ext cx="7772400" cy="922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№4 «Лютик»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830312" y="3368942"/>
            <a:ext cx="7772400" cy="722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руппа раннего возраста «Ромашка»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Альбом ixtira TV - Утром рано мы встаем в детский сад скорей идем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3342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7000">
        <p14:glitter pattern="hexagon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Тяжелый-легкий…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фцв\Desktop\фото с телефона\фото вайбер\IMG-fe95e195d7882d1d40610543aa7392e0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" y="1124744"/>
            <a:ext cx="4478355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фцв\Desktop\фото с телефона\фото вайбер\IMG-c0cb72ee6c683c11f92fd9db61eafc19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24744"/>
            <a:ext cx="4625386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46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7000">
        <p14:glitter pattern="hexagon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фцв\Desktop\фото с телефона\фото вайбер\IMG-d1c03b4e6c084f97aca31e3a8dc0850d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4008" cy="6851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фцв\Desktop\фото с телефона\фото вайбер\IMG-1ec813abcbd4421135265d620c9bb870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80" y="-6080"/>
            <a:ext cx="450782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294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7000">
        <p14:glitter pattern="hexagon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Вода чистая-грязная…</a:t>
            </a:r>
            <a:br>
              <a:rPr lang="ru-RU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меняет цвет…</a:t>
            </a:r>
            <a:endParaRPr lang="ru-RU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фцв\Desktop\фото с телефона\фото вайбер\IMG-f6e41bcc1d713afa5fb625ec9016f3d4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0" b="18539"/>
          <a:stretch/>
        </p:blipFill>
        <p:spPr bwMode="auto">
          <a:xfrm>
            <a:off x="4788024" y="1450236"/>
            <a:ext cx="4355976" cy="540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фцв\Desktop\фото с телефона\фото вайбер\IMG-f61f2d0f2331d0ec354c29a70508bb52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0236"/>
            <a:ext cx="4788024" cy="541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237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7000">
        <p14:glitter pattern="hexagon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 с песком</a:t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«Чудо-песок»</a:t>
            </a:r>
            <a:endParaRPr lang="ru-RU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фцв\Desktop\фото с телефона\фото вайбер\IMG-1e29f87c8be6c3483359ed2572c8ef75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28"/>
          <a:stretch/>
        </p:blipFill>
        <p:spPr bwMode="auto">
          <a:xfrm>
            <a:off x="0" y="1484784"/>
            <a:ext cx="4355976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фцв\Desktop\фото с телефона\фото вайбер\IMG-5b3a741c8501f37d1f41573915662992-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5" b="32336"/>
          <a:stretch/>
        </p:blipFill>
        <p:spPr bwMode="auto">
          <a:xfrm>
            <a:off x="4355976" y="1484784"/>
            <a:ext cx="4816223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48" b="94198" l="128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12168" cy="191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54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7000">
        <p14:glitter pattern="hexagon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Сухой песок сыпется…</a:t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Мокрый лепится…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фцв\Desktop\фото с телефона\фото вайбер\IMG-2bfa0cad1dc5130d69bbf0174adc8e91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88"/>
          <a:stretch/>
        </p:blipFill>
        <p:spPr bwMode="auto">
          <a:xfrm>
            <a:off x="-15674" y="1412776"/>
            <a:ext cx="4371650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фцв\Desktop\фото с телефона\фото\IMG_20190313_0944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01"/>
          <a:stretch/>
        </p:blipFill>
        <p:spPr bwMode="auto">
          <a:xfrm>
            <a:off x="4211960" y="1412776"/>
            <a:ext cx="4932040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2275">
            <a:off x="7557129" y="116631"/>
            <a:ext cx="1440160" cy="158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19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7000">
        <p14:glitter pattern="hexagon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 сухом песке можно рисовать…</a:t>
            </a:r>
            <a:endParaRPr lang="ru-RU" sz="4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фцв\Desktop\фото с телефона\фото\IMG_20190313_094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658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7000">
        <p14:glitter pattern="hexagon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фцв\Desktop\фото с телефона\фото\IMG_20190313_094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179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7000">
        <p14:glitter pattern="hexagon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мокром песке можно оставлять следы…</a:t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Лепить куличи…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фцв\Desktop\фото с телефона\фото\IMG_20190313_0943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3"/>
          <a:stretch/>
        </p:blipFill>
        <p:spPr bwMode="auto">
          <a:xfrm>
            <a:off x="467544" y="1700808"/>
            <a:ext cx="8172400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04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7000">
        <p14:glitter pattern="hexagon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фцв\Desktop\фото с телефона\фото\IMG_20190313_0944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856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фцв\Desktop\фото с телефона\фото\IMG_20190313_0945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89" y="-15458"/>
            <a:ext cx="4590889" cy="687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82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7000">
        <p14:glitter pattern="hexagon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фцв\Desktop\фото с телефона\фото\IMG_20190315_1042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фцв\Desktop\фото с телефона\фото\IMG_20190315_1043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26" y="0"/>
            <a:ext cx="44403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39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7000">
        <p14:glitter pattern="hexagon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95536" y="2276872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Впечатления раннего детства остаются с ребенком на всю жизнь, уходя в долговременную  память. Поэтому важно, чтобы детское восприятие мира было освещено радостью ожидания новых открытий, ярких впечатлений жизни – необыкновенного в обыкновенном.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94" b="100000" l="9585" r="913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483" y="4176297"/>
            <a:ext cx="2627784" cy="27064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7000">
        <p14:glitter pattern="hexagon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060848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795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7000">
        <p14:glitter pattern="hexagon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996952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Ранний возраст –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период активного познания окружающего мира и исследовательской деятельности ребенка с предметным миром. В этот период познавательная активность детей – это исследовательская деятельность с различными предметами. Ребенок исследует различные свойства предметов: форму, величину, проводит простые причинно-следственные связи между ними, изучает характер движений и соотношений предметов. Эти действия психологи называют орудийными или предметными, поскольку предполагают воздействие одним предметом на другой для достижения определенного результата. Смысл действий открывает для ребенка взрослый. Вопрос о развитии познавательной активности у детей раннего возраста посредством исследовательской деятельности всегда был и остается актуален. Ребенок, исследуя различные предметы и их свойства, проводит простые причинно-следственные связи, изучает характер движений и соотношения предметов. Тем самым он формирует свой интеллектуальный и творческий потенциал. 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642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7000">
        <p14:glitter pattern="hexagon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Развитие познавательного интереса у детей раннего возраста через экспериментирование.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19944" y="2060848"/>
            <a:ext cx="8229600" cy="216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 Развитие познавательного интереса у детей раннего возраста через экспериментирование.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2. Способствовать к участию детей в исследованиях и обобщению результатов опытов.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3. Формировать представление о свойствах и качествах предметного мира.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0" y="4221088"/>
            <a:ext cx="33337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76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7000">
        <p14:glitter pattern="hexagon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f.ppt-online.org/files1/slide/c/C1aqUT5rPJBiOYS3hWXndKlowt8cQ4p67sLEzNHFv/slide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47"/>
            <a:ext cx="9753600" cy="730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031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7000">
        <p14:glitter pattern="hexagon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 с водой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«В гости капелька пришла»</a:t>
            </a:r>
            <a:br>
              <a:rPr lang="ru-RU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427984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фцв\Desktop\фото с телефона\фото вайбер\IMG-a426ef9bfc6ccbff593d96c2d915f8a6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7075"/>
            <a:ext cx="4716016" cy="530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-171400"/>
            <a:ext cx="2137420" cy="24486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66257"/>
            <a:ext cx="2137420" cy="191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2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7000">
        <p14:glitter pattern="hexagon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Вода льется…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фцв\Desktop\фото с телефона\фото вайбер\IMG-dd43d340bc4db057b205797498c50311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99"/>
          <a:stretch/>
        </p:blipFill>
        <p:spPr bwMode="auto">
          <a:xfrm>
            <a:off x="2771800" y="1412776"/>
            <a:ext cx="3096344" cy="5256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фцв\Desktop\фото с телефона\фото вайбер\IMG-1a8b8618c3b900cbcd74ad5dbc390f36-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39"/>
          <a:stretch/>
        </p:blipFill>
        <p:spPr bwMode="auto">
          <a:xfrm>
            <a:off x="5868144" y="1124744"/>
            <a:ext cx="3275856" cy="5544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фцв\Desktop\фото с телефона\фото вайбер\IMG-8efc064f01128e349516a46c2a69b396-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9" t="22694" b="16827"/>
          <a:stretch/>
        </p:blipFill>
        <p:spPr bwMode="auto">
          <a:xfrm>
            <a:off x="-9111" y="1966736"/>
            <a:ext cx="2780911" cy="4702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62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7000">
        <p14:glitter pattern="hexagon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Холодная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теплая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фцв\Desktop\фото с телефона\фото вайбер\IMG-b37af7b3809bd171eb5ea8c3a460b617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3" r="3805"/>
          <a:stretch/>
        </p:blipFill>
        <p:spPr bwMode="auto">
          <a:xfrm>
            <a:off x="0" y="1124744"/>
            <a:ext cx="4499991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фцв\Desktop\фото с телефона\фото вайбер\IMG-e142995e4f446a286f6b9d87211e5056-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2"/>
          <a:stretch/>
        </p:blipFill>
        <p:spPr bwMode="auto">
          <a:xfrm>
            <a:off x="4499992" y="1124744"/>
            <a:ext cx="4625584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794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7000">
        <p14:glitter pattern="hexagon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 с ленточками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ухая – мокрая…</a:t>
            </a:r>
            <a:endParaRPr lang="ru-RU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фцв\Desktop\фото с телефона\фото вайбер\IMG-eed6046111c733ec18490e17c9a7ff89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4355976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фцв\Desktop\фото с телефона\фото вайбер\IMG-11c0652259ee173801ca6f176b328645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84784"/>
            <a:ext cx="4778512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671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7000">
        <p14:glitter pattern="hexagon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2322</TotalTime>
  <Words>242</Words>
  <Application>Microsoft Office PowerPoint</Application>
  <PresentationFormat>Экран (4:3)</PresentationFormat>
  <Paragraphs>21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«ЭКСПЕРИМЕНТИРУЕМ ВМЕСТЕ С ДЕТЬМИ»</vt:lpstr>
      <vt:lpstr>Впечатления раннего детства остаются с ребенком на всю жизнь, уходя в долговременную  память. Поэтому важно, чтобы детское восприятие мира было освещено радостью ожидания новых открытий, ярких впечатлений жизни – необыкновенного в обыкновенном.</vt:lpstr>
      <vt:lpstr>Ранний возраст – период активного познания окружающего мира и исследовательской деятельности ребенка с предметным миром. В этот период познавательная активность детей – это исследовательская деятельность с различными предметами. Ребенок исследует различные свойства предметов: форму, величину, проводит простые причинно-следственные связи между ними, изучает характер движений и соотношений предметов. Эти действия психологи называют орудийными или предметными, поскольку предполагают воздействие одним предметом на другой для достижения определенного результата. Смысл действий открывает для ребенка взрослый. Вопрос о развитии познавательной активности у детей раннего возраста посредством исследовательской деятельности всегда был и остается актуален. Ребенок, исследуя различные предметы и их свойства, проводит простые причинно-следственные связи, изучает характер движений и соотношения предметов. Тем самым он формирует свой интеллектуальный и творческий потенциал.  </vt:lpstr>
      <vt:lpstr>Цель: Развитие познавательного интереса у детей раннего возраста через экспериментирование.</vt:lpstr>
      <vt:lpstr>Презентация PowerPoint</vt:lpstr>
      <vt:lpstr>Опыт с водой «В гости капелька пришла» </vt:lpstr>
      <vt:lpstr>Вода льется…</vt:lpstr>
      <vt:lpstr>Холодная – теплая…</vt:lpstr>
      <vt:lpstr>Опыт с ленточками Сухая – мокрая…</vt:lpstr>
      <vt:lpstr>Тяжелый-легкий…</vt:lpstr>
      <vt:lpstr>Презентация PowerPoint</vt:lpstr>
      <vt:lpstr>Вода чистая-грязная… меняет цвет…</vt:lpstr>
      <vt:lpstr>Опыт с песком «Чудо-песок»</vt:lpstr>
      <vt:lpstr>Сухой песок сыпется… Мокрый лепится…</vt:lpstr>
      <vt:lpstr>На сухом песке можно рисовать…</vt:lpstr>
      <vt:lpstr>Презентация PowerPoint</vt:lpstr>
      <vt:lpstr>На мокром песке можно оставлять следы… Лепить куличи…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«ЭКСПЕРИМЕНТИРУЕМ ВМЕСТЕ С ДЕТЬМИ»</dc:title>
  <dc:creator>Татьяна</dc:creator>
  <cp:lastModifiedBy>фцв</cp:lastModifiedBy>
  <cp:revision>25</cp:revision>
  <dcterms:created xsi:type="dcterms:W3CDTF">2017-05-05T10:22:40Z</dcterms:created>
  <dcterms:modified xsi:type="dcterms:W3CDTF">2019-03-18T05:51:52Z</dcterms:modified>
</cp:coreProperties>
</file>